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688" r:id="rId2"/>
    <p:sldId id="698" r:id="rId3"/>
    <p:sldId id="265" r:id="rId4"/>
    <p:sldId id="514" r:id="rId5"/>
    <p:sldId id="507" r:id="rId6"/>
    <p:sldId id="351" r:id="rId7"/>
    <p:sldId id="495" r:id="rId8"/>
    <p:sldId id="268" r:id="rId9"/>
    <p:sldId id="533" r:id="rId10"/>
    <p:sldId id="319" r:id="rId11"/>
    <p:sldId id="506" r:id="rId12"/>
    <p:sldId id="266" r:id="rId13"/>
    <p:sldId id="275" r:id="rId14"/>
    <p:sldId id="278" r:id="rId15"/>
    <p:sldId id="284" r:id="rId16"/>
    <p:sldId id="295" r:id="rId17"/>
    <p:sldId id="300" r:id="rId18"/>
    <p:sldId id="302" r:id="rId19"/>
    <p:sldId id="657" r:id="rId20"/>
    <p:sldId id="279" r:id="rId21"/>
    <p:sldId id="626" r:id="rId22"/>
    <p:sldId id="281" r:id="rId23"/>
    <p:sldId id="625" r:id="rId24"/>
    <p:sldId id="695" r:id="rId25"/>
    <p:sldId id="694" r:id="rId26"/>
    <p:sldId id="306" r:id="rId27"/>
    <p:sldId id="289" r:id="rId28"/>
    <p:sldId id="696" r:id="rId29"/>
    <p:sldId id="290" r:id="rId30"/>
    <p:sldId id="527" r:id="rId31"/>
    <p:sldId id="663" r:id="rId32"/>
    <p:sldId id="682" r:id="rId33"/>
    <p:sldId id="536" r:id="rId34"/>
    <p:sldId id="590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>
        <p:scale>
          <a:sx n="60" d="100"/>
          <a:sy n="60" d="100"/>
        </p:scale>
        <p:origin x="724" y="-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4FB43-A9F2-4C1D-90B6-E82B05ED61BE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100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4FB43-A9F2-4C1D-90B6-E82B05ED61BE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5767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22) 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 forts de ces capacités qu’à partir d’îlots de résilience préparés par les pionniers, nous pourrons réorganiser cette nouvelle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sous-économie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post-pétrole, symbiotique, bio-inspirée et régénératrice, qui à son tour, pourra ralentir, puis arrêter son impact négatif sur la biodiversité, et éviter d’offrir aux enfants du futur à 3 générations d’ici un monde sans baleines, sans tigres, sans girafes, sans crapaud doré ou sans baobab. Quant à la sauver, par contre, pas d’inquiétude, la biodiversité a la peau bien plus dure que la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sous-économie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thermo-industrielle, plus dure que l’espèce humaine, et elle y parviendra sans nous comme elle l’a toujours fait…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4FB43-A9F2-4C1D-90B6-E82B05ED61BE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59107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4FB43-A9F2-4C1D-90B6-E82B05ED61BE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761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itchFamily="18" charset="0"/>
              <a:buNone/>
            </a:pPr>
            <a:fld id="{3BD2A1FC-29A4-4B20-9FDB-E2329C644B86}" type="slidenum">
              <a:rPr lang="en-US" altLang="fr-FR" smtClean="0"/>
              <a:pPr eaLnBrk="1" hangingPunct="1">
                <a:spcBef>
                  <a:spcPct val="0"/>
                </a:spcBef>
                <a:buFont typeface="Times New Roman" pitchFamily="18" charset="0"/>
                <a:buNone/>
              </a:pPr>
              <a:t>9</a:t>
            </a:fld>
            <a:endParaRPr lang="en-US" altLang="fr-FR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eaLnBrk="0" hangingPunct="0">
              <a:spcBef>
                <a:spcPct val="30000"/>
              </a:spcBef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42963" algn="l"/>
                <a:tab pos="1687513" algn="l"/>
                <a:tab pos="2532063" algn="l"/>
                <a:tab pos="3375025" algn="l"/>
                <a:tab pos="4219575" algn="l"/>
                <a:tab pos="5064125" algn="l"/>
                <a:tab pos="5907088" algn="l"/>
                <a:tab pos="6751638" algn="l"/>
                <a:tab pos="7596188" algn="l"/>
                <a:tab pos="8440738" algn="l"/>
                <a:tab pos="92837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DE04C505-271E-4223-964D-67200C43D79B}" type="slidenum">
              <a:rPr lang="fr-FR" altLang="fr-F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9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958850" y="685800"/>
            <a:ext cx="493712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fr-FR" altLang="fr-FR" sz="1800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5114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50"/>
              </a:spcBef>
              <a:tabLst>
                <a:tab pos="219075" algn="l"/>
                <a:tab pos="1063625" algn="l"/>
                <a:tab pos="1906588" algn="l"/>
                <a:tab pos="2751138" algn="l"/>
                <a:tab pos="3595688" algn="l"/>
                <a:tab pos="4438650" algn="l"/>
                <a:tab pos="5283200" algn="l"/>
                <a:tab pos="6127750" algn="l"/>
                <a:tab pos="6972300" algn="l"/>
                <a:tab pos="7815263" algn="l"/>
                <a:tab pos="8659813" algn="l"/>
                <a:tab pos="9504363" algn="l"/>
              </a:tabLst>
            </a:pPr>
            <a:endParaRPr lang="fr-BE" altLang="fr-FR" sz="900"/>
          </a:p>
        </p:txBody>
      </p:sp>
    </p:spTree>
    <p:extLst>
      <p:ext uri="{BB962C8B-B14F-4D97-AF65-F5344CB8AC3E}">
        <p14:creationId xmlns:p14="http://schemas.microsoft.com/office/powerpoint/2010/main" val="2790418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la prédation/compétition à la coopération</a:t>
            </a:r>
          </a:p>
        </p:txBody>
      </p:sp>
      <p:sp>
        <p:nvSpPr>
          <p:cNvPr id="832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549A332-0CC7-49E7-9EF4-9EBD3F5CF3F8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48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70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4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C2C61BE-DB43-4B84-A973-77434E66F3EC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90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AFFF017D-684E-4CF0-BDFE-1EAB66049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161558-1734-4958-9469-43586B76DB9F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3E3915DC-0870-41AA-A97B-7113CE299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EA11B9AF-DDE3-4783-8A34-FC81F8E07C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BE" altLang="en-US">
                <a:latin typeface="Arial" panose="020B0604020202020204" pitchFamily="34" charset="0"/>
                <a:cs typeface="Arial" panose="020B0604020202020204" pitchFamily="34" charset="0"/>
              </a:rPr>
              <a:t>80% de la hausse de t° stockée par les océans</a:t>
            </a:r>
          </a:p>
          <a:p>
            <a:pPr eaLnBrk="1" hangingPunct="1"/>
            <a:r>
              <a:rPr lang="fr-BE" altLang="en-US">
                <a:latin typeface="Arial" panose="020B0604020202020204" pitchFamily="34" charset="0"/>
                <a:cs typeface="Arial" panose="020B0604020202020204" pitchFamily="34" charset="0"/>
              </a:rPr>
              <a:t>Valeur des biens menacée à 2050, estimée à 18 700 milliards d’euros par une étude WWF-Allianz (University of East Anglia), pour 50 cm de montée des eaux, et 136 villes de plus d’un million d’habitants (octobre 2009)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5" name="Shape 4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64456" marR="64456" defTabSz="1295400">
              <a:spcBef>
                <a:spcPts val="500"/>
              </a:spcBef>
              <a:buClr>
                <a:srgbClr val="000000"/>
              </a:buClr>
              <a:buFont typeface="Arial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 err="1"/>
              <a:t>Commentaire</a:t>
            </a:r>
            <a:r>
              <a:rPr dirty="0"/>
              <a:t>:</a:t>
            </a:r>
          </a:p>
          <a:p>
            <a:pPr marL="64456" marR="64456" defTabSz="1295400">
              <a:spcBef>
                <a:spcPts val="500"/>
              </a:spcBef>
              <a:buClr>
                <a:srgbClr val="000000"/>
              </a:buClr>
              <a:buFont typeface="Arial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Si on </a:t>
            </a:r>
            <a:r>
              <a:rPr dirty="0" err="1"/>
              <a:t>regarde</a:t>
            </a:r>
            <a:r>
              <a:rPr dirty="0"/>
              <a:t> les </a:t>
            </a:r>
            <a:r>
              <a:rPr dirty="0" err="1"/>
              <a:t>autres</a:t>
            </a:r>
            <a:r>
              <a:rPr dirty="0"/>
              <a:t> </a:t>
            </a:r>
            <a:r>
              <a:rPr dirty="0" err="1"/>
              <a:t>epsèces</a:t>
            </a:r>
            <a:r>
              <a:rPr dirty="0"/>
              <a:t>, le premier </a:t>
            </a:r>
            <a:r>
              <a:rPr dirty="0" err="1"/>
              <a:t>constat</a:t>
            </a:r>
            <a:r>
              <a:rPr dirty="0"/>
              <a:t>, </a:t>
            </a:r>
            <a:r>
              <a:rPr dirty="0" err="1"/>
              <a:t>c’est</a:t>
            </a:r>
            <a:r>
              <a:rPr dirty="0"/>
              <a:t> que ca </a:t>
            </a:r>
            <a:r>
              <a:rPr dirty="0" err="1"/>
              <a:t>grouille</a:t>
            </a:r>
            <a:r>
              <a:rPr dirty="0"/>
              <a:t>, ca </a:t>
            </a:r>
            <a:r>
              <a:rPr dirty="0" err="1"/>
              <a:t>prospère</a:t>
            </a:r>
            <a:r>
              <a:rPr dirty="0"/>
              <a:t>, </a:t>
            </a:r>
            <a:r>
              <a:rPr dirty="0" err="1"/>
              <a:t>cà</a:t>
            </a:r>
            <a:r>
              <a:rPr dirty="0"/>
              <a:t> </a:t>
            </a:r>
            <a:r>
              <a:rPr dirty="0" err="1"/>
              <a:t>s’adapte</a:t>
            </a:r>
            <a:r>
              <a:rPr dirty="0"/>
              <a:t> et </a:t>
            </a:r>
            <a:r>
              <a:rPr dirty="0" err="1"/>
              <a:t>çà</a:t>
            </a:r>
            <a:r>
              <a:rPr dirty="0"/>
              <a:t> </a:t>
            </a:r>
            <a:r>
              <a:rPr dirty="0" err="1"/>
              <a:t>évolue</a:t>
            </a:r>
            <a:r>
              <a:rPr dirty="0"/>
              <a:t> </a:t>
            </a:r>
            <a:r>
              <a:rPr dirty="0" err="1"/>
              <a:t>depuis</a:t>
            </a:r>
            <a:r>
              <a:rPr dirty="0"/>
              <a:t> 3.8 milliards </a:t>
            </a:r>
            <a:r>
              <a:rPr dirty="0" err="1"/>
              <a:t>d’années</a:t>
            </a:r>
            <a:r>
              <a:rPr dirty="0"/>
              <a:t>. Sans combustibles </a:t>
            </a:r>
            <a:r>
              <a:rPr dirty="0" err="1"/>
              <a:t>fossiles</a:t>
            </a:r>
            <a:r>
              <a:rPr dirty="0"/>
              <a:t>, sans </a:t>
            </a:r>
            <a:r>
              <a:rPr dirty="0" err="1"/>
              <a:t>énergie</a:t>
            </a:r>
            <a:r>
              <a:rPr dirty="0"/>
              <a:t> </a:t>
            </a:r>
            <a:r>
              <a:rPr dirty="0" err="1"/>
              <a:t>nucléaire</a:t>
            </a:r>
            <a:r>
              <a:rPr dirty="0"/>
              <a:t> et sans </a:t>
            </a:r>
            <a:r>
              <a:rPr dirty="0" err="1"/>
              <a:t>épuiser</a:t>
            </a:r>
            <a:r>
              <a:rPr dirty="0"/>
              <a:t> </a:t>
            </a:r>
            <a:r>
              <a:rPr dirty="0" err="1"/>
              <a:t>ses</a:t>
            </a:r>
            <a:r>
              <a:rPr dirty="0"/>
              <a:t> </a:t>
            </a:r>
            <a:r>
              <a:rPr dirty="0" err="1"/>
              <a:t>ressources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4FB43-A9F2-4C1D-90B6-E82B05ED61BE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531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exte du titre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Texte du titre</a:t>
            </a:r>
          </a:p>
        </p:txBody>
      </p:sp>
      <p:sp>
        <p:nvSpPr>
          <p:cNvPr id="9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1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e du titre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145" name="Texte niveau 1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e du titre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4" name="Texte niveau 1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e du titre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163" name="Texte niveau 1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e du titre"/>
          <p:cNvSpPr txBox="1">
            <a:spLocks noGrp="1"/>
          </p:cNvSpPr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defTabSz="914400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72" name="Texte niveau 1…"/>
          <p:cNvSpPr txBox="1">
            <a:spLocks noGrp="1"/>
          </p:cNvSpPr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defTabSz="914400">
              <a:spcBef>
                <a:spcPts val="2400"/>
              </a:spcBef>
              <a:buClr>
                <a:srgbClr val="000000"/>
              </a:buClr>
              <a:defRPr>
                <a:uFill>
                  <a:solidFill>
                    <a:srgbClr val="000000"/>
                  </a:solidFill>
                </a:uFill>
              </a:defRPr>
            </a:lvl1pPr>
            <a:lvl2pPr defTabSz="914400">
              <a:spcBef>
                <a:spcPts val="2400"/>
              </a:spcBef>
              <a:buClr>
                <a:srgbClr val="000000"/>
              </a:buClr>
              <a:defRPr>
                <a:uFill>
                  <a:solidFill>
                    <a:srgbClr val="000000"/>
                  </a:solidFill>
                </a:uFill>
              </a:defRPr>
            </a:lvl2pPr>
            <a:lvl3pPr defTabSz="914400">
              <a:spcBef>
                <a:spcPts val="2400"/>
              </a:spcBef>
              <a:buClr>
                <a:srgbClr val="000000"/>
              </a:buClr>
              <a:defRPr>
                <a:uFill>
                  <a:solidFill>
                    <a:srgbClr val="000000"/>
                  </a:solidFill>
                </a:uFill>
              </a:defRPr>
            </a:lvl3pPr>
            <a:lvl4pPr defTabSz="914400">
              <a:spcBef>
                <a:spcPts val="2400"/>
              </a:spcBef>
              <a:buClr>
                <a:srgbClr val="000000"/>
              </a:buClr>
              <a:defRPr>
                <a:uFill>
                  <a:solidFill>
                    <a:srgbClr val="000000"/>
                  </a:solidFill>
                </a:uFill>
              </a:defRPr>
            </a:lvl4pPr>
            <a:lvl5pPr defTabSz="914400">
              <a:spcBef>
                <a:spcPts val="2400"/>
              </a:spcBef>
              <a:buClr>
                <a:srgbClr val="000000"/>
              </a:buClr>
              <a:defRPr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87860" y="9280032"/>
            <a:ext cx="266701" cy="279401"/>
          </a:xfrm>
          <a:prstGeom prst="rect">
            <a:avLst/>
          </a:prstGeom>
        </p:spPr>
        <p:txBody>
          <a:bodyPr/>
          <a:lstStyle>
            <a:lvl1pPr algn="r" defTabSz="914400">
              <a:defRPr sz="1200"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87860" y="9280032"/>
            <a:ext cx="266701" cy="279401"/>
          </a:xfrm>
          <a:prstGeom prst="rect">
            <a:avLst/>
          </a:prstGeom>
        </p:spPr>
        <p:txBody>
          <a:bodyPr/>
          <a:lstStyle>
            <a:lvl1pPr algn="r" defTabSz="914400">
              <a:defRPr sz="1200"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e du titre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188" name="Texte niveau 1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e du titre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197" name="Texte niveau 1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e du titre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206" name="Texte niveau 1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e du titre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215" name="Texte niveau 1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4" name="Texte niveau 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e du titre"/>
          <p:cNvSpPr txBox="1">
            <a:spLocks noGrp="1"/>
          </p:cNvSpPr>
          <p:nvPr>
            <p:ph type="title"/>
          </p:nvPr>
        </p:nvSpPr>
        <p:spPr>
          <a:xfrm>
            <a:off x="894080" y="327382"/>
            <a:ext cx="11216641" cy="2269063"/>
          </a:xfrm>
          <a:prstGeom prst="rect">
            <a:avLst/>
          </a:prstGeom>
        </p:spPr>
        <p:txBody>
          <a:bodyPr lIns="58521" tIns="58521" rIns="58521" bIns="58521">
            <a:normAutofit/>
          </a:bodyPr>
          <a:lstStyle>
            <a:lvl1pPr algn="l" defTabSz="1300480">
              <a:lnSpc>
                <a:spcPct val="90000"/>
              </a:lnSpc>
              <a:defRPr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3" name="Texte niveau 1…"/>
          <p:cNvSpPr txBox="1">
            <a:spLocks noGrp="1"/>
          </p:cNvSpPr>
          <p:nvPr>
            <p:ph type="body" idx="1"/>
          </p:nvPr>
        </p:nvSpPr>
        <p:spPr>
          <a:xfrm>
            <a:off x="894080" y="2596444"/>
            <a:ext cx="11216641" cy="7157156"/>
          </a:xfrm>
          <a:prstGeom prst="rect">
            <a:avLst/>
          </a:prstGeom>
        </p:spPr>
        <p:txBody>
          <a:bodyPr lIns="58521" tIns="58521" rIns="58521" bIns="58521" anchor="t">
            <a:normAutofit/>
          </a:bodyPr>
          <a:lstStyle>
            <a:lvl1pPr marL="217170" indent="-217170" defTabSz="1300480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596264" indent="-253364" defTabSz="1300480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989838" indent="-304038" defTabSz="1300480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379513" indent="-350813" defTabSz="1300480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1722413" indent="-350813" defTabSz="1300480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783208" y="9133318"/>
            <a:ext cx="327512" cy="332945"/>
          </a:xfrm>
          <a:prstGeom prst="rect">
            <a:avLst/>
          </a:prstGeom>
        </p:spPr>
        <p:txBody>
          <a:bodyPr lIns="58521" tIns="58521" rIns="58521" bIns="58521" anchor="ctr"/>
          <a:lstStyle>
            <a:lvl1pPr algn="r" defTabSz="1739392"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e du titre"/>
          <p:cNvSpPr txBox="1">
            <a:spLocks noGrp="1"/>
          </p:cNvSpPr>
          <p:nvPr>
            <p:ph type="title"/>
          </p:nvPr>
        </p:nvSpPr>
        <p:spPr>
          <a:xfrm>
            <a:off x="1267968" y="1641855"/>
            <a:ext cx="10468865" cy="3299969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585216">
              <a:defRPr sz="8000"/>
            </a:lvl1pPr>
          </a:lstStyle>
          <a:p>
            <a:r>
              <a:t>Texte du titre</a:t>
            </a:r>
          </a:p>
        </p:txBody>
      </p:sp>
      <p:sp>
        <p:nvSpPr>
          <p:cNvPr id="24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67968" y="5023103"/>
            <a:ext cx="10468865" cy="113792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algn="ctr" defTabSz="585216">
              <a:spcBef>
                <a:spcPts val="0"/>
              </a:spcBef>
              <a:buSzTx/>
              <a:buNone/>
              <a:defRPr sz="3400"/>
            </a:lvl1pPr>
            <a:lvl2pPr marL="0" indent="0" algn="ctr" defTabSz="585216">
              <a:spcBef>
                <a:spcPts val="0"/>
              </a:spcBef>
              <a:buSzTx/>
              <a:buNone/>
              <a:defRPr sz="3400"/>
            </a:lvl2pPr>
            <a:lvl3pPr marL="0" indent="0" algn="ctr" defTabSz="585216">
              <a:spcBef>
                <a:spcPts val="0"/>
              </a:spcBef>
              <a:buSzTx/>
              <a:buNone/>
              <a:defRPr sz="3400"/>
            </a:lvl3pPr>
            <a:lvl4pPr marL="0" indent="0" algn="ctr" defTabSz="585216">
              <a:spcBef>
                <a:spcPts val="0"/>
              </a:spcBef>
              <a:buSzTx/>
              <a:buNone/>
              <a:defRPr sz="3400"/>
            </a:lvl4pPr>
            <a:lvl5pPr marL="0" indent="0" algn="ctr" defTabSz="585216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 anchor="t"/>
          <a:lstStyle>
            <a:lvl1pPr defTabSz="585216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e niveau 1…"/>
          <p:cNvSpPr txBox="1">
            <a:spLocks noGrp="1"/>
          </p:cNvSpPr>
          <p:nvPr>
            <p:ph type="body" idx="1"/>
          </p:nvPr>
        </p:nvSpPr>
        <p:spPr>
          <a:xfrm>
            <a:off x="1267968" y="1267968"/>
            <a:ext cx="10468865" cy="7217665"/>
          </a:xfrm>
          <a:prstGeom prst="rect">
            <a:avLst/>
          </a:prstGeom>
        </p:spPr>
        <p:txBody>
          <a:bodyPr lIns="48767" tIns="48767" rIns="48767" bIns="48767"/>
          <a:lstStyle>
            <a:lvl1pPr marL="809625" indent="-555625" defTabSz="585216">
              <a:spcBef>
                <a:spcPts val="4700"/>
              </a:spcBef>
              <a:defRPr sz="4000"/>
            </a:lvl1pPr>
            <a:lvl2pPr marL="1152525" indent="-555625" defTabSz="585216">
              <a:spcBef>
                <a:spcPts val="4700"/>
              </a:spcBef>
              <a:defRPr sz="4000"/>
            </a:lvl2pPr>
            <a:lvl3pPr marL="1495425" indent="-555625" defTabSz="585216">
              <a:spcBef>
                <a:spcPts val="4700"/>
              </a:spcBef>
              <a:defRPr sz="4000"/>
            </a:lvl3pPr>
            <a:lvl4pPr marL="1851025" indent="-555625" defTabSz="585216">
              <a:spcBef>
                <a:spcPts val="4700"/>
              </a:spcBef>
              <a:defRPr sz="4000"/>
            </a:lvl4pPr>
            <a:lvl5pPr marL="2193925" indent="-555625" defTabSz="585216">
              <a:spcBef>
                <a:spcPts val="4700"/>
              </a:spcBef>
              <a:defRPr sz="4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 anchor="t"/>
          <a:lstStyle>
            <a:lvl1pPr defTabSz="585216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e du titre"/>
          <p:cNvSpPr txBox="1">
            <a:spLocks noGrp="1"/>
          </p:cNvSpPr>
          <p:nvPr>
            <p:ph type="title"/>
          </p:nvPr>
        </p:nvSpPr>
        <p:spPr>
          <a:xfrm>
            <a:off x="894080" y="519291"/>
            <a:ext cx="11216641" cy="1885245"/>
          </a:xfrm>
          <a:prstGeom prst="rect">
            <a:avLst/>
          </a:prstGeom>
        </p:spPr>
        <p:txBody>
          <a:bodyPr lIns="58521" tIns="58521" rIns="58521" bIns="58521">
            <a:normAutofit/>
          </a:bodyPr>
          <a:lstStyle>
            <a:lvl1pPr algn="l" defTabSz="1300480">
              <a:lnSpc>
                <a:spcPct val="90000"/>
              </a:lnSpc>
              <a:defRPr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25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783208" y="9133318"/>
            <a:ext cx="327512" cy="332945"/>
          </a:xfrm>
          <a:prstGeom prst="rect">
            <a:avLst/>
          </a:prstGeom>
        </p:spPr>
        <p:txBody>
          <a:bodyPr lIns="58521" tIns="58521" rIns="58521" bIns="58521" anchor="ctr"/>
          <a:lstStyle>
            <a:lvl1pPr algn="r" defTabSz="1739392"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 Them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e du titre"/>
          <p:cNvSpPr txBox="1">
            <a:spLocks noGrp="1"/>
          </p:cNvSpPr>
          <p:nvPr>
            <p:ph type="title"/>
          </p:nvPr>
        </p:nvSpPr>
        <p:spPr>
          <a:xfrm>
            <a:off x="650240" y="130951"/>
            <a:ext cx="11704320" cy="2144890"/>
          </a:xfrm>
          <a:prstGeom prst="rect">
            <a:avLst/>
          </a:prstGeom>
        </p:spPr>
        <p:txBody>
          <a:bodyPr lIns="65023" tIns="65023" rIns="65023" bIns="65023"/>
          <a:lstStyle>
            <a:lvl1pPr marL="57799" marR="57799" defTabSz="1300480">
              <a:def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274" name="Texte niveau 1…"/>
          <p:cNvSpPr txBox="1">
            <a:spLocks noGrp="1"/>
          </p:cNvSpPr>
          <p:nvPr>
            <p:ph type="body" idx="1"/>
          </p:nvPr>
        </p:nvSpPr>
        <p:spPr>
          <a:xfrm>
            <a:off x="650240" y="2275840"/>
            <a:ext cx="11704320" cy="747776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4222" marR="57799" indent="-423582" defTabSz="1300480">
              <a:spcBef>
                <a:spcPts val="1100"/>
              </a:spcBef>
              <a:buSzPct val="100000"/>
              <a:buFont typeface="Arial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59789" marR="57799" indent="-361949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236393" marR="57799" indent="-281353" defTabSz="1300480">
              <a:spcBef>
                <a:spcPts val="800"/>
              </a:spcBef>
              <a:buSzPct val="100000"/>
              <a:buFont typeface="Arial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703185" marR="57799" indent="-290945" defTabSz="1300480">
              <a:spcBef>
                <a:spcPts val="600"/>
              </a:spcBef>
              <a:buSzPct val="100000"/>
              <a:buFont typeface="Arial"/>
              <a:buChar char="–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160385" marR="57799" indent="-290945" defTabSz="1300480">
              <a:spcBef>
                <a:spcPts val="600"/>
              </a:spcBef>
              <a:buSzPct val="100000"/>
              <a:buFont typeface="Arial"/>
              <a:buChar char="»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7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67075" y="9125006"/>
            <a:ext cx="340517" cy="345949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829055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e du titre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2438401"/>
          </a:xfrm>
          <a:prstGeom prst="rect">
            <a:avLst/>
          </a:prstGeom>
        </p:spPr>
        <p:txBody>
          <a:bodyPr lIns="65023" tIns="65023" rIns="65023" bIns="65023"/>
          <a:lstStyle>
            <a:lvl1pPr defTabSz="585216">
              <a:defRPr sz="8000"/>
            </a:lvl1pPr>
          </a:lstStyle>
          <a:p>
            <a:r>
              <a:t>Texte du titre</a:t>
            </a:r>
          </a:p>
        </p:txBody>
      </p:sp>
      <p:sp>
        <p:nvSpPr>
          <p:cNvPr id="283" name="Texte niveau 1…"/>
          <p:cNvSpPr txBox="1">
            <a:spLocks noGrp="1"/>
          </p:cNvSpPr>
          <p:nvPr>
            <p:ph type="body" idx="1"/>
          </p:nvPr>
        </p:nvSpPr>
        <p:spPr>
          <a:xfrm>
            <a:off x="1267968" y="2763520"/>
            <a:ext cx="10468865" cy="5722113"/>
          </a:xfrm>
          <a:prstGeom prst="rect">
            <a:avLst/>
          </a:prstGeom>
        </p:spPr>
        <p:txBody>
          <a:bodyPr lIns="65023" tIns="65023" rIns="65023" bIns="65023"/>
          <a:lstStyle>
            <a:lvl1pPr marL="1031875" indent="-714375" defTabSz="585216">
              <a:spcBef>
                <a:spcPts val="2400"/>
              </a:spcBef>
              <a:defRPr sz="4000"/>
            </a:lvl1pPr>
            <a:lvl2pPr marL="1476375" indent="-714375" defTabSz="585216">
              <a:spcBef>
                <a:spcPts val="2400"/>
              </a:spcBef>
              <a:defRPr sz="4000"/>
            </a:lvl2pPr>
            <a:lvl3pPr marL="1920875" indent="-714375" defTabSz="585216">
              <a:spcBef>
                <a:spcPts val="2400"/>
              </a:spcBef>
              <a:defRPr sz="4000"/>
            </a:lvl3pPr>
            <a:lvl4pPr marL="2365375" indent="-714375" defTabSz="585216">
              <a:spcBef>
                <a:spcPts val="2400"/>
              </a:spcBef>
              <a:defRPr sz="4000"/>
            </a:lvl4pPr>
            <a:lvl5pPr marL="2809875" indent="-714375" defTabSz="585216">
              <a:spcBef>
                <a:spcPts val="2400"/>
              </a:spcBef>
              <a:defRPr sz="4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8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1297" y="9265919"/>
            <a:ext cx="345949" cy="371349"/>
          </a:xfrm>
          <a:prstGeom prst="rect">
            <a:avLst/>
          </a:prstGeom>
        </p:spPr>
        <p:txBody>
          <a:bodyPr lIns="65023" tIns="65023" rIns="65023" bIns="65023" anchor="t"/>
          <a:lstStyle>
            <a:lvl1pPr defTabSz="585216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e du titre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2438401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8000"/>
            </a:lvl1pPr>
          </a:lstStyle>
          <a:p>
            <a:r>
              <a:t>Texte du titre</a:t>
            </a:r>
          </a:p>
        </p:txBody>
      </p:sp>
      <p:sp>
        <p:nvSpPr>
          <p:cNvPr id="292" name="Texte niveau 1…"/>
          <p:cNvSpPr txBox="1">
            <a:spLocks noGrp="1"/>
          </p:cNvSpPr>
          <p:nvPr>
            <p:ph type="body" idx="1"/>
          </p:nvPr>
        </p:nvSpPr>
        <p:spPr>
          <a:xfrm>
            <a:off x="1267968" y="2763520"/>
            <a:ext cx="10468865" cy="5722113"/>
          </a:xfrm>
          <a:prstGeom prst="rect">
            <a:avLst/>
          </a:prstGeom>
        </p:spPr>
        <p:txBody>
          <a:bodyPr lIns="48767" tIns="48767" rIns="48767" bIns="48767"/>
          <a:lstStyle>
            <a:lvl1pPr marL="809625" indent="-555625" defTabSz="585216">
              <a:spcBef>
                <a:spcPts val="2300"/>
              </a:spcBef>
              <a:defRPr sz="4000"/>
            </a:lvl1pPr>
            <a:lvl2pPr marL="1152525" indent="-555625" defTabSz="585216">
              <a:spcBef>
                <a:spcPts val="2300"/>
              </a:spcBef>
              <a:defRPr sz="4000"/>
            </a:lvl2pPr>
            <a:lvl3pPr marL="1495425" indent="-555625" defTabSz="585216">
              <a:spcBef>
                <a:spcPts val="2300"/>
              </a:spcBef>
              <a:defRPr sz="4000"/>
            </a:lvl3pPr>
            <a:lvl4pPr marL="1851025" indent="-555625" defTabSz="585216">
              <a:spcBef>
                <a:spcPts val="2300"/>
              </a:spcBef>
              <a:defRPr sz="4000"/>
            </a:lvl4pPr>
            <a:lvl5pPr marL="2193925" indent="-555625" defTabSz="585216">
              <a:spcBef>
                <a:spcPts val="2300"/>
              </a:spcBef>
              <a:defRPr sz="4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9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 anchor="t"/>
          <a:lstStyle>
            <a:lvl1pPr defTabSz="585216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e du titre"/>
          <p:cNvSpPr txBox="1">
            <a:spLocks noGrp="1"/>
          </p:cNvSpPr>
          <p:nvPr>
            <p:ph type="title"/>
          </p:nvPr>
        </p:nvSpPr>
        <p:spPr>
          <a:xfrm>
            <a:off x="650240" y="128693"/>
            <a:ext cx="11702063" cy="2147148"/>
          </a:xfrm>
          <a:prstGeom prst="rect">
            <a:avLst/>
          </a:prstGeom>
        </p:spPr>
        <p:txBody>
          <a:bodyPr lIns="65023" tIns="65023" rIns="65023" bIns="65023"/>
          <a:lstStyle>
            <a:lvl1pPr marL="55751" marR="55751" defTabSz="638951">
              <a:defRPr sz="6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301" name="Texte niveau 1…"/>
          <p:cNvSpPr txBox="1">
            <a:spLocks noGrp="1"/>
          </p:cNvSpPr>
          <p:nvPr>
            <p:ph type="body" idx="1"/>
          </p:nvPr>
        </p:nvSpPr>
        <p:spPr>
          <a:xfrm>
            <a:off x="650240" y="2275840"/>
            <a:ext cx="11702063" cy="747776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2782" marR="55751" indent="-423582" defTabSz="638951">
              <a:spcBef>
                <a:spcPts val="1100"/>
              </a:spcBef>
              <a:buSzPct val="100000"/>
              <a:buFont typeface="Times New Roman"/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58349" marR="55751" indent="-361950" defTabSz="638951">
              <a:spcBef>
                <a:spcPts val="1000"/>
              </a:spcBef>
              <a:buSzPct val="100000"/>
              <a:buFont typeface="Times New Roman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34953" marR="55751" indent="-281353" defTabSz="638951">
              <a:spcBef>
                <a:spcPts val="800"/>
              </a:spcBef>
              <a:buSzPct val="100000"/>
              <a:buFont typeface="Times New Roman"/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01745" marR="55751" indent="-290945" defTabSz="638951">
              <a:spcBef>
                <a:spcPts val="700"/>
              </a:spcBef>
              <a:buSzPct val="100000"/>
              <a:buFont typeface="Times New Roman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158945" marR="55751" indent="-290945" defTabSz="638951">
              <a:spcBef>
                <a:spcPts val="700"/>
              </a:spcBef>
              <a:buSzPct val="100000"/>
              <a:buFont typeface="Times New Roman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0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51820" y="8882098"/>
            <a:ext cx="368769" cy="352001"/>
          </a:xfrm>
          <a:prstGeom prst="rect">
            <a:avLst/>
          </a:prstGeom>
        </p:spPr>
        <p:txBody>
          <a:bodyPr lIns="65023" tIns="65023" rIns="65023" bIns="65023" anchor="t"/>
          <a:lstStyle>
            <a:lvl1pPr defTabSz="829055"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ème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e du titre"/>
          <p:cNvSpPr txBox="1">
            <a:spLocks noGrp="1"/>
          </p:cNvSpPr>
          <p:nvPr>
            <p:ph type="title"/>
          </p:nvPr>
        </p:nvSpPr>
        <p:spPr>
          <a:xfrm>
            <a:off x="650240" y="0"/>
            <a:ext cx="11704320" cy="2406792"/>
          </a:xfrm>
          <a:prstGeom prst="rect">
            <a:avLst/>
          </a:prstGeom>
        </p:spPr>
        <p:txBody>
          <a:bodyPr lIns="65023" tIns="65023" rIns="65023" bIns="65023"/>
          <a:lstStyle>
            <a:lvl1pPr marL="57799" marR="57799" defTabSz="1300480">
              <a:defRPr sz="60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Texte du titre</a:t>
            </a:r>
          </a:p>
        </p:txBody>
      </p:sp>
      <p:sp>
        <p:nvSpPr>
          <p:cNvPr id="310" name="Texte niveau 1…"/>
          <p:cNvSpPr txBox="1">
            <a:spLocks noGrp="1"/>
          </p:cNvSpPr>
          <p:nvPr>
            <p:ph type="body" idx="1"/>
          </p:nvPr>
        </p:nvSpPr>
        <p:spPr>
          <a:xfrm>
            <a:off x="650240" y="2275840"/>
            <a:ext cx="11704320" cy="747776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4222" marR="57799" indent="-423582" defTabSz="1300480">
              <a:spcBef>
                <a:spcPts val="1000"/>
              </a:spcBef>
              <a:buSzPct val="100000"/>
              <a:buFont typeface="Arial"/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859789" marR="57799" indent="-361949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36393" marR="57799" indent="-281353" defTabSz="1300480">
              <a:spcBef>
                <a:spcPts val="700"/>
              </a:spcBef>
              <a:buSzPct val="100000"/>
              <a:buFont typeface="Arial"/>
              <a:defRPr sz="32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03185" marR="57799" indent="-290945" defTabSz="1300480">
              <a:spcBef>
                <a:spcPts val="600"/>
              </a:spcBef>
              <a:buSzPct val="100000"/>
              <a:buFont typeface="Arial"/>
              <a:buChar char="–"/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60385" marR="57799" indent="-290945" defTabSz="1300480">
              <a:spcBef>
                <a:spcPts val="600"/>
              </a:spcBef>
              <a:buSzPct val="100000"/>
              <a:buFont typeface="Arial"/>
              <a:buChar char="»"/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672719" y="9129550"/>
            <a:ext cx="329230" cy="333249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829055">
              <a:defRPr sz="1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e niveau 1…"/>
          <p:cNvSpPr txBox="1">
            <a:spLocks noGrp="1"/>
          </p:cNvSpPr>
          <p:nvPr>
            <p:ph type="body" idx="1"/>
          </p:nvPr>
        </p:nvSpPr>
        <p:spPr>
          <a:xfrm>
            <a:off x="1267968" y="1267968"/>
            <a:ext cx="10468865" cy="7217665"/>
          </a:xfrm>
          <a:prstGeom prst="rect">
            <a:avLst/>
          </a:prstGeom>
        </p:spPr>
        <p:txBody>
          <a:bodyPr lIns="48767" tIns="48767" rIns="48767" bIns="48767"/>
          <a:lstStyle>
            <a:lvl1pPr marL="809625" indent="-555625" defTabSz="585216">
              <a:spcBef>
                <a:spcPts val="4700"/>
              </a:spcBef>
              <a:defRPr sz="4000"/>
            </a:lvl1pPr>
            <a:lvl2pPr marL="1152525" indent="-555625" defTabSz="585216">
              <a:spcBef>
                <a:spcPts val="4700"/>
              </a:spcBef>
              <a:defRPr sz="4000"/>
            </a:lvl2pPr>
            <a:lvl3pPr marL="1495425" indent="-555625" defTabSz="585216">
              <a:spcBef>
                <a:spcPts val="4700"/>
              </a:spcBef>
              <a:defRPr sz="4000"/>
            </a:lvl3pPr>
            <a:lvl4pPr marL="1851025" indent="-555625" defTabSz="585216">
              <a:spcBef>
                <a:spcPts val="4700"/>
              </a:spcBef>
              <a:defRPr sz="4000"/>
            </a:lvl4pPr>
            <a:lvl5pPr marL="2193925" indent="-555625" defTabSz="585216">
              <a:spcBef>
                <a:spcPts val="4700"/>
              </a:spcBef>
              <a:defRPr sz="4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 anchor="t"/>
          <a:lstStyle>
            <a:lvl1pPr defTabSz="585216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e du titre"/>
          <p:cNvSpPr txBox="1">
            <a:spLocks noGrp="1"/>
          </p:cNvSpPr>
          <p:nvPr>
            <p:ph type="title"/>
          </p:nvPr>
        </p:nvSpPr>
        <p:spPr>
          <a:xfrm>
            <a:off x="1264355" y="240861"/>
            <a:ext cx="10458028" cy="2464678"/>
          </a:xfrm>
          <a:prstGeom prst="rect">
            <a:avLst/>
          </a:prstGeom>
        </p:spPr>
        <p:txBody>
          <a:bodyPr lIns="72248" tIns="72248" rIns="72248" bIns="72248"/>
          <a:lstStyle>
            <a:lvl1pPr defTabSz="921173">
              <a:defRPr sz="8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27" name="Texte niveau 1…"/>
          <p:cNvSpPr txBox="1">
            <a:spLocks noGrp="1"/>
          </p:cNvSpPr>
          <p:nvPr>
            <p:ph type="body" idx="1"/>
          </p:nvPr>
        </p:nvSpPr>
        <p:spPr>
          <a:xfrm>
            <a:off x="1264355" y="2705537"/>
            <a:ext cx="10458028" cy="5841125"/>
          </a:xfrm>
          <a:prstGeom prst="rect">
            <a:avLst/>
          </a:prstGeom>
        </p:spPr>
        <p:txBody>
          <a:bodyPr lIns="72248" tIns="72248" rIns="72248" bIns="72248"/>
          <a:lstStyle>
            <a:lvl1pPr marL="1042307" indent="-775607" defTabSz="921173">
              <a:spcBef>
                <a:spcPts val="2400"/>
              </a:spcBef>
              <a:buClr>
                <a:srgbClr val="000000"/>
              </a:buClr>
              <a:defRPr sz="3800">
                <a:uFill>
                  <a:solidFill>
                    <a:srgbClr val="000000"/>
                  </a:solidFill>
                </a:uFill>
              </a:defRPr>
            </a:lvl1pPr>
            <a:lvl2pPr marL="1486807" indent="-775607" defTabSz="921173">
              <a:spcBef>
                <a:spcPts val="2400"/>
              </a:spcBef>
              <a:buClr>
                <a:srgbClr val="000000"/>
              </a:buClr>
              <a:defRPr sz="3800">
                <a:uFill>
                  <a:solidFill>
                    <a:srgbClr val="000000"/>
                  </a:solidFill>
                </a:uFill>
              </a:defRPr>
            </a:lvl2pPr>
            <a:lvl3pPr marL="1931307" indent="-775607" defTabSz="921173">
              <a:spcBef>
                <a:spcPts val="2400"/>
              </a:spcBef>
              <a:buClr>
                <a:srgbClr val="000000"/>
              </a:buClr>
              <a:defRPr sz="3800">
                <a:uFill>
                  <a:solidFill>
                    <a:srgbClr val="000000"/>
                  </a:solidFill>
                </a:uFill>
              </a:defRPr>
            </a:lvl3pPr>
            <a:lvl4pPr marL="2375807" indent="-775607" defTabSz="921173">
              <a:spcBef>
                <a:spcPts val="2400"/>
              </a:spcBef>
              <a:buClr>
                <a:srgbClr val="000000"/>
              </a:buClr>
              <a:defRPr sz="3800">
                <a:uFill>
                  <a:solidFill>
                    <a:srgbClr val="000000"/>
                  </a:solidFill>
                </a:uFill>
              </a:defRPr>
            </a:lvl4pPr>
            <a:lvl5pPr marL="2820307" indent="-775607" defTabSz="921173">
              <a:spcBef>
                <a:spcPts val="2400"/>
              </a:spcBef>
              <a:buClr>
                <a:srgbClr val="000000"/>
              </a:buClr>
              <a:defRPr sz="38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74596" y="9243907"/>
            <a:ext cx="284199" cy="284199"/>
          </a:xfrm>
          <a:prstGeom prst="rect">
            <a:avLst/>
          </a:prstGeom>
        </p:spPr>
        <p:txBody>
          <a:bodyPr lIns="72248" tIns="72248" rIns="72248" bIns="72248" anchor="t"/>
          <a:lstStyle>
            <a:lvl1pPr algn="r" defTabSz="921173">
              <a:defRPr sz="1000"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8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33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3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e du titre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354" name="Texte niveau 1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>
            <a:normAutofit/>
          </a:bodyPr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5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e du titre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36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e du titre"/>
          <p:cNvSpPr txBox="1">
            <a:spLocks noGrp="1"/>
          </p:cNvSpPr>
          <p:nvPr>
            <p:ph type="title"/>
          </p:nvPr>
        </p:nvSpPr>
        <p:spPr>
          <a:xfrm>
            <a:off x="1625599" y="2416387"/>
            <a:ext cx="9753602" cy="2546774"/>
          </a:xfrm>
          <a:prstGeom prst="rect">
            <a:avLst/>
          </a:prstGeom>
        </p:spPr>
        <p:txBody>
          <a:bodyPr lIns="48767" tIns="48767" rIns="48767" bIns="48767" anchor="b">
            <a:normAutofit/>
          </a:bodyPr>
          <a:lstStyle>
            <a:lvl1pPr defTabSz="1300480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37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625599" y="5061373"/>
            <a:ext cx="9753602" cy="1766147"/>
          </a:xfrm>
          <a:prstGeom prst="rect">
            <a:avLst/>
          </a:prstGeom>
        </p:spPr>
        <p:txBody>
          <a:bodyPr lIns="48767" tIns="48767" rIns="48767" bIns="48767" anchor="t">
            <a:normAutofit/>
          </a:bodyPr>
          <a:lstStyle>
            <a:lvl1pPr marL="0" indent="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787362" y="8024622"/>
            <a:ext cx="323359" cy="33883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50240" y="2275841"/>
            <a:ext cx="11704320" cy="6436925"/>
          </a:xfrm>
        </p:spPr>
        <p:txBody>
          <a:bodyPr/>
          <a:lstStyle/>
          <a:p>
            <a:pPr lvl="0"/>
            <a:endParaRPr lang="fr-B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8498" y="9247009"/>
            <a:ext cx="375104" cy="37959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B8A83-7A7D-4F22-AB85-7E3AF30E199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51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4D9-45DF-4414-8485-48D8F2E6FD5E}" type="datetimeFigureOut">
              <a:rPr lang="fr-BE" smtClean="0"/>
              <a:t>11-02-20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08498" y="9247009"/>
            <a:ext cx="375104" cy="379591"/>
          </a:xfrm>
        </p:spPr>
        <p:txBody>
          <a:bodyPr/>
          <a:lstStyle/>
          <a:p>
            <a:fld id="{CD09ECD3-8841-4428-90B6-A333B3695A4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797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50240" y="389120"/>
            <a:ext cx="11703808" cy="1628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6258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50240" y="2281984"/>
            <a:ext cx="11703808" cy="565606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55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292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5093547" y="108374"/>
            <a:ext cx="4118187" cy="410916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12056467" y="9178937"/>
            <a:ext cx="375103" cy="379591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7083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e du titre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exte du titre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exte du titre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exte du titre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Texte du titre</a:t>
            </a:r>
          </a:p>
        </p:txBody>
      </p:sp>
      <p:sp>
        <p:nvSpPr>
          <p:cNvPr id="8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" name="Texte du titre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Texte du titre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8" r:id="rId37"/>
    <p:sldLayoutId id="2147483689" r:id="rId38"/>
    <p:sldLayoutId id="2147483690" r:id="rId39"/>
    <p:sldLayoutId id="2147483692" r:id="rId40"/>
    <p:sldLayoutId id="2147483693" r:id="rId41"/>
    <p:sldLayoutId id="2147483695" r:id="rId42"/>
    <p:sldLayoutId id="214748369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26454100" marR="0" indent="-240030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26809700" marR="0" indent="-240030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27165300" marR="0" indent="-240030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27520900" marR="0" indent="-240030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f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7.webp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covered in snow&#10;&#10;Description automatically generated">
            <a:extLst>
              <a:ext uri="{FF2B5EF4-FFF2-40B4-BE49-F238E27FC236}">
                <a16:creationId xmlns:a16="http://schemas.microsoft.com/office/drawing/2014/main" id="{5F8B3A96-7729-40FF-8450-BDFEA9E0C0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650240" y="390656"/>
            <a:ext cx="11703296" cy="16245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7" name="Picture 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1" r="-1467"/>
          <a:stretch/>
        </p:blipFill>
        <p:spPr>
          <a:xfrm>
            <a:off x="0" y="0"/>
            <a:ext cx="13260288" cy="9752576"/>
          </a:xfrm>
          <a:prstGeom prst="rect">
            <a:avLst/>
          </a:prstGeom>
          <a:ln>
            <a:noFill/>
          </a:ln>
        </p:spPr>
      </p:pic>
      <p:pic>
        <p:nvPicPr>
          <p:cNvPr id="508" name="Picture 3"/>
          <p:cNvPicPr/>
          <p:nvPr/>
        </p:nvPicPr>
        <p:blipFill>
          <a:blip r:embed="rId4"/>
          <a:stretch/>
        </p:blipFill>
        <p:spPr>
          <a:xfrm>
            <a:off x="1815552" y="2726400"/>
            <a:ext cx="8808960" cy="4774400"/>
          </a:xfrm>
          <a:prstGeom prst="rect">
            <a:avLst/>
          </a:prstGeom>
          <a:ln w="25560">
            <a:solidFill>
              <a:schemeClr val="tx1"/>
            </a:solidFill>
            <a:miter/>
          </a:ln>
        </p:spPr>
      </p:pic>
      <p:sp>
        <p:nvSpPr>
          <p:cNvPr id="509" name="CustomShape 2"/>
          <p:cNvSpPr/>
          <p:nvPr/>
        </p:nvSpPr>
        <p:spPr>
          <a:xfrm>
            <a:off x="650240" y="474624"/>
            <a:ext cx="9658569" cy="9472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6560" rIns="128000" bIns="66560" anchor="ctr"/>
          <a:lstStyle/>
          <a:p>
            <a:pPr algn="ctr">
              <a:lnSpc>
                <a:spcPct val="100000"/>
              </a:lnSpc>
            </a:pPr>
            <a:r>
              <a:rPr lang="en-US" sz="512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Symbiosis &amp; complexity jumps</a:t>
            </a:r>
            <a:endParaRPr lang="en-US" sz="256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0" name="CustomShape 3"/>
          <p:cNvSpPr/>
          <p:nvPr/>
        </p:nvSpPr>
        <p:spPr>
          <a:xfrm>
            <a:off x="6100992" y="7715840"/>
            <a:ext cx="6348288" cy="759296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4000" rIns="128000" bIns="64000"/>
          <a:lstStyle/>
          <a:p>
            <a:pPr algn="ctr">
              <a:lnSpc>
                <a:spcPct val="100000"/>
              </a:lnSpc>
            </a:pP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Chloroplasts &amp; plants</a:t>
            </a:r>
            <a:endParaRPr lang="en-US" sz="256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CustomShape 4"/>
          <p:cNvSpPr/>
          <p:nvPr/>
        </p:nvSpPr>
        <p:spPr>
          <a:xfrm>
            <a:off x="4154880" y="8475136"/>
            <a:ext cx="8294400" cy="802514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4000" rIns="128000" bIns="64000"/>
          <a:lstStyle/>
          <a:p>
            <a:pPr algn="ctr">
              <a:lnSpc>
                <a:spcPct val="100000"/>
              </a:lnSpc>
            </a:pP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Mitochondria &amp; multicellularity</a:t>
            </a:r>
            <a:endParaRPr lang="en-US" sz="256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2"/>
          <p:cNvPicPr/>
          <p:nvPr/>
        </p:nvPicPr>
        <p:blipFill rotWithShape="1">
          <a:blip r:embed="rId2"/>
          <a:srcRect r="173"/>
          <a:stretch/>
        </p:blipFill>
        <p:spPr>
          <a:xfrm flipH="1">
            <a:off x="0" y="1024"/>
            <a:ext cx="13004800" cy="9752576"/>
          </a:xfrm>
          <a:prstGeom prst="rect">
            <a:avLst/>
          </a:prstGeom>
          <a:ln>
            <a:noFill/>
          </a:ln>
        </p:spPr>
      </p:pic>
      <p:pic>
        <p:nvPicPr>
          <p:cNvPr id="502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4096" y="512"/>
            <a:ext cx="4680704" cy="4875776"/>
          </a:xfrm>
          <a:prstGeom prst="rect">
            <a:avLst/>
          </a:prstGeom>
          <a:ln>
            <a:noFill/>
          </a:ln>
        </p:spPr>
      </p:pic>
      <p:sp>
        <p:nvSpPr>
          <p:cNvPr id="5" name="CustomShape 2"/>
          <p:cNvSpPr/>
          <p:nvPr/>
        </p:nvSpPr>
        <p:spPr>
          <a:xfrm>
            <a:off x="3715657" y="7943474"/>
            <a:ext cx="8887099" cy="138835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4000" rIns="128000" bIns="64000"/>
          <a:lstStyle/>
          <a:p>
            <a:pPr algn="ctr">
              <a:lnSpc>
                <a:spcPct val="100000"/>
              </a:lnSpc>
            </a:pP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Bacteria (80% of total genes number) + </a:t>
            </a:r>
            <a:r>
              <a:rPr lang="en-US" sz="3982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Homo sapiens </a:t>
            </a: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(20%)</a:t>
            </a:r>
            <a:endParaRPr lang="en-US" sz="256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9298F-7121-49A0-BF7E-3B96445F1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94" y="656418"/>
            <a:ext cx="8237663" cy="799253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Symbiosis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are </a:t>
            </a: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everywhere</a:t>
            </a:r>
            <a:endParaRPr lang="fr-FR" altLang="fr-FR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00B5D-A47C-4F3F-A1B5-4E769BFFE6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9F1D2E2-CBD0-4631-BC36-9D82A9EC7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457" y="427921"/>
            <a:ext cx="8079469" cy="988907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8000" tIns="66560" rIns="128000" bIns="66560" anchor="ctr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5120" i="1" dirty="0" err="1">
                <a:solidFill>
                  <a:srgbClr val="FFFFFF"/>
                </a:solidFill>
                <a:latin typeface="Trebuchet MS" pitchFamily="34" charset="0"/>
              </a:rPr>
              <a:t>Mutual</a:t>
            </a:r>
            <a:r>
              <a:rPr lang="fr-BE" altLang="fr-FR" sz="5120" i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fr-BE" altLang="fr-FR" sz="5120" i="1" dirty="0" err="1">
                <a:solidFill>
                  <a:srgbClr val="FFFFFF"/>
                </a:solidFill>
                <a:latin typeface="Trebuchet MS" pitchFamily="34" charset="0"/>
              </a:rPr>
              <a:t>aid</a:t>
            </a:r>
            <a:r>
              <a:rPr lang="fr-BE" altLang="fr-FR" sz="5120" i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fr-BE" altLang="fr-FR" sz="5120" i="1" dirty="0" err="1">
                <a:solidFill>
                  <a:srgbClr val="FFFFFF"/>
                </a:solidFill>
                <a:latin typeface="Trebuchet MS" pitchFamily="34" charset="0"/>
              </a:rPr>
              <a:t>within</a:t>
            </a:r>
            <a:r>
              <a:rPr lang="fr-BE" altLang="fr-FR" sz="5120" i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fr-BE" altLang="fr-FR" sz="5120" i="1" dirty="0" err="1">
                <a:solidFill>
                  <a:srgbClr val="FFFFFF"/>
                </a:solidFill>
                <a:latin typeface="Trebuchet MS" pitchFamily="34" charset="0"/>
              </a:rPr>
              <a:t>species</a:t>
            </a:r>
            <a:endParaRPr lang="fr-BE" altLang="fr-FR" sz="5120" i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69B43C-E452-4A20-B1FA-FCBEBCF77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01" y="8503339"/>
            <a:ext cx="3680242" cy="70969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8000" tIns="66560" rIns="128000" bIns="66560" anchor="ctr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3980" dirty="0">
                <a:solidFill>
                  <a:srgbClr val="FFFFFF"/>
                </a:solidFill>
                <a:latin typeface="Trebuchet MS" pitchFamily="34" charset="0"/>
              </a:rPr>
              <a:t>Social </a:t>
            </a:r>
            <a:r>
              <a:rPr lang="fr-BE" altLang="fr-FR" sz="3980" dirty="0" err="1">
                <a:solidFill>
                  <a:srgbClr val="FFFFFF"/>
                </a:solidFill>
                <a:latin typeface="Trebuchet MS" pitchFamily="34" charset="0"/>
              </a:rPr>
              <a:t>insects</a:t>
            </a:r>
            <a:endParaRPr lang="fr-BE" altLang="fr-FR" sz="398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Helping.jpg" descr="Help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60" y="1743067"/>
            <a:ext cx="8398140" cy="801053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3DADA07F-186A-4EAE-A19D-63E670347FD6}"/>
              </a:ext>
            </a:extLst>
          </p:cNvPr>
          <p:cNvSpPr/>
          <p:nvPr/>
        </p:nvSpPr>
        <p:spPr>
          <a:xfrm>
            <a:off x="562176" y="575488"/>
            <a:ext cx="6811081" cy="1125376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4000" rIns="128000" bIns="64000" anchor="ctr"/>
          <a:lstStyle/>
          <a:p>
            <a:pPr algn="ctr">
              <a:lnSpc>
                <a:spcPct val="100000"/>
              </a:lnSpc>
            </a:pPr>
            <a:r>
              <a:rPr lang="en-US" sz="512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Discreet cooperation</a:t>
            </a:r>
            <a:endParaRPr lang="en-US" sz="256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5908582098_9374abae45_b.jpg" descr="5908582098_9374abae45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338" y="-1"/>
            <a:ext cx="14579301" cy="9753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471731110_bf0c938644_b.jpg" descr="471731110_bf0c938644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74" y="-239487"/>
            <a:ext cx="13114092" cy="10232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La réciprocité renforcé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Enhanced</a:t>
            </a:r>
            <a:r>
              <a:rPr dirty="0"/>
              <a:t> r</a:t>
            </a:r>
            <a:r>
              <a:rPr lang="en-GB" dirty="0"/>
              <a:t>e</a:t>
            </a:r>
            <a:r>
              <a:rPr dirty="0" err="1"/>
              <a:t>ciprocit</a:t>
            </a:r>
            <a:r>
              <a:rPr lang="en-GB" dirty="0"/>
              <a:t>y</a:t>
            </a:r>
            <a:endParaRPr dirty="0"/>
          </a:p>
        </p:txBody>
      </p:sp>
      <p:grpSp>
        <p:nvGrpSpPr>
          <p:cNvPr id="635" name="Groupe"/>
          <p:cNvGrpSpPr/>
          <p:nvPr/>
        </p:nvGrpSpPr>
        <p:grpSpPr>
          <a:xfrm>
            <a:off x="1640608" y="3060296"/>
            <a:ext cx="3964204" cy="5935079"/>
            <a:chOff x="0" y="0"/>
            <a:chExt cx="3964202" cy="5935077"/>
          </a:xfrm>
        </p:grpSpPr>
        <p:pic>
          <p:nvPicPr>
            <p:cNvPr id="63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0" y="0"/>
              <a:ext cx="3954382" cy="4095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4" name="La récompense…"/>
            <p:cNvSpPr txBox="1"/>
            <p:nvPr/>
          </p:nvSpPr>
          <p:spPr>
            <a:xfrm>
              <a:off x="0" y="4365059"/>
              <a:ext cx="3757409" cy="15700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chemeClr val="accent1">
                      <a:hueOff val="273562"/>
                      <a:satOff val="2937"/>
                      <a:lumOff val="-22233"/>
                    </a:schemeClr>
                  </a:solidFill>
                  <a:latin typeface="Impact"/>
                  <a:ea typeface="Impact"/>
                  <a:cs typeface="Impact"/>
                  <a:sym typeface="Impact"/>
                </a:defRPr>
              </a:pPr>
              <a:r>
                <a:rPr lang="en-GB" dirty="0"/>
                <a:t>Rewarding altruists</a:t>
              </a:r>
              <a:endParaRPr dirty="0"/>
            </a:p>
          </p:txBody>
        </p:sp>
      </p:grpSp>
      <p:grpSp>
        <p:nvGrpSpPr>
          <p:cNvPr id="640" name="Groupe"/>
          <p:cNvGrpSpPr/>
          <p:nvPr/>
        </p:nvGrpSpPr>
        <p:grpSpPr>
          <a:xfrm>
            <a:off x="5906028" y="2976419"/>
            <a:ext cx="5181483" cy="6536954"/>
            <a:chOff x="0" y="0"/>
            <a:chExt cx="5181481" cy="6536952"/>
          </a:xfrm>
        </p:grpSpPr>
        <p:grpSp>
          <p:nvGrpSpPr>
            <p:cNvPr id="638" name="Groupe"/>
            <p:cNvGrpSpPr/>
            <p:nvPr/>
          </p:nvGrpSpPr>
          <p:grpSpPr>
            <a:xfrm>
              <a:off x="1700753" y="0"/>
              <a:ext cx="3480729" cy="6102832"/>
              <a:chOff x="0" y="0"/>
              <a:chExt cx="3480728" cy="6102831"/>
            </a:xfrm>
          </p:grpSpPr>
          <p:pic>
            <p:nvPicPr>
              <p:cNvPr id="636" name="Image" descr="Image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480729" cy="46858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7" name="La punition…"/>
              <p:cNvSpPr txBox="1"/>
              <p:nvPr/>
            </p:nvSpPr>
            <p:spPr>
              <a:xfrm>
                <a:off x="97615" y="4787599"/>
                <a:ext cx="2942408" cy="1315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000"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  <a:latin typeface="Impact"/>
                    <a:ea typeface="Impact"/>
                    <a:cs typeface="Impact"/>
                    <a:sym typeface="Impact"/>
                  </a:defRPr>
                </a:pPr>
                <a:r>
                  <a:rPr lang="en-GB" dirty="0"/>
                  <a:t>Punish cheaters</a:t>
                </a:r>
                <a:endParaRPr dirty="0"/>
              </a:p>
            </p:txBody>
          </p:sp>
        </p:grpSp>
        <p:sp>
          <p:nvSpPr>
            <p:cNvPr id="639" name="+"/>
            <p:cNvSpPr txBox="1"/>
            <p:nvPr/>
          </p:nvSpPr>
          <p:spPr>
            <a:xfrm>
              <a:off x="0" y="4966935"/>
              <a:ext cx="1192743" cy="15700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6400">
                  <a:solidFill>
                    <a:schemeClr val="accent1">
                      <a:hueOff val="273562"/>
                      <a:satOff val="2937"/>
                      <a:lumOff val="-22233"/>
                    </a:schemeClr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+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Le sentiment de sécurité…"/>
          <p:cNvSpPr txBox="1">
            <a:spLocks noGrp="1"/>
          </p:cNvSpPr>
          <p:nvPr>
            <p:ph type="body" sz="half" idx="1"/>
          </p:nvPr>
        </p:nvSpPr>
        <p:spPr>
          <a:xfrm>
            <a:off x="2291326" y="4031988"/>
            <a:ext cx="8422148" cy="3188224"/>
          </a:xfrm>
          <a:prstGeom prst="rect">
            <a:avLst/>
          </a:prstGeom>
        </p:spPr>
        <p:txBody>
          <a:bodyPr/>
          <a:lstStyle/>
          <a:p>
            <a:pPr marL="317500" indent="0">
              <a:spcBef>
                <a:spcPts val="2000"/>
              </a:spcBef>
              <a:buNone/>
              <a:defRPr sz="4500">
                <a:latin typeface="Impact"/>
                <a:ea typeface="Impact"/>
                <a:cs typeface="Impact"/>
                <a:sym typeface="Impact"/>
              </a:defRPr>
            </a:pPr>
            <a:r>
              <a:rPr lang="en-GB" dirty="0"/>
              <a:t>The feeling of </a:t>
            </a:r>
            <a:r>
              <a:rPr dirty="0">
                <a:solidFill>
                  <a:schemeClr val="accent4"/>
                </a:solidFill>
              </a:rPr>
              <a:t>s</a:t>
            </a:r>
            <a:r>
              <a:rPr lang="en-GB" dirty="0">
                <a:solidFill>
                  <a:schemeClr val="accent4"/>
                </a:solidFill>
              </a:rPr>
              <a:t>e</a:t>
            </a:r>
            <a:r>
              <a:rPr dirty="0" err="1">
                <a:solidFill>
                  <a:schemeClr val="accent4"/>
                </a:solidFill>
              </a:rPr>
              <a:t>curit</a:t>
            </a:r>
            <a:r>
              <a:rPr lang="en-GB" dirty="0">
                <a:solidFill>
                  <a:schemeClr val="accent4"/>
                </a:solidFill>
              </a:rPr>
              <a:t>y</a:t>
            </a:r>
            <a:endParaRPr dirty="0"/>
          </a:p>
          <a:p>
            <a:pPr marL="317500" indent="0">
              <a:spcBef>
                <a:spcPts val="2000"/>
              </a:spcBef>
              <a:buNone/>
              <a:defRPr sz="4500">
                <a:latin typeface="Impact"/>
                <a:ea typeface="Impact"/>
                <a:cs typeface="Impact"/>
                <a:sym typeface="Impact"/>
              </a:defRPr>
            </a:pPr>
            <a:r>
              <a:rPr lang="en-GB" dirty="0"/>
              <a:t>The feeling of </a:t>
            </a:r>
            <a:r>
              <a:rPr lang="en-GB" dirty="0" err="1">
                <a:solidFill>
                  <a:schemeClr val="accent1"/>
                </a:solidFill>
              </a:rPr>
              <a:t>equ</a:t>
            </a:r>
            <a:r>
              <a:rPr dirty="0">
                <a:solidFill>
                  <a:schemeClr val="accent1"/>
                </a:solidFill>
              </a:rPr>
              <a:t>alit</a:t>
            </a:r>
            <a:r>
              <a:rPr lang="en-GB" dirty="0">
                <a:solidFill>
                  <a:schemeClr val="accent1"/>
                </a:solidFill>
              </a:rPr>
              <a:t>y</a:t>
            </a:r>
            <a:r>
              <a:rPr dirty="0">
                <a:solidFill>
                  <a:schemeClr val="accent1"/>
                </a:solidFill>
              </a:rPr>
              <a:t> / </a:t>
            </a:r>
            <a:r>
              <a:rPr lang="en-GB" dirty="0">
                <a:solidFill>
                  <a:schemeClr val="accent1"/>
                </a:solidFill>
              </a:rPr>
              <a:t>e</a:t>
            </a:r>
            <a:r>
              <a:rPr dirty="0">
                <a:solidFill>
                  <a:schemeClr val="accent1"/>
                </a:solidFill>
              </a:rPr>
              <a:t>quit</a:t>
            </a:r>
            <a:r>
              <a:rPr lang="en-GB" dirty="0">
                <a:solidFill>
                  <a:schemeClr val="accent1"/>
                </a:solidFill>
              </a:rPr>
              <a:t>y</a:t>
            </a:r>
            <a:endParaRPr lang="en-GB" dirty="0"/>
          </a:p>
          <a:p>
            <a:pPr marL="317500" indent="0">
              <a:spcBef>
                <a:spcPts val="2000"/>
              </a:spcBef>
              <a:buNone/>
              <a:defRPr sz="4500">
                <a:latin typeface="Impact"/>
                <a:ea typeface="Impact"/>
                <a:cs typeface="Impact"/>
                <a:sym typeface="Impact"/>
              </a:defRPr>
            </a:pPr>
            <a:r>
              <a:rPr lang="en-GB" dirty="0"/>
              <a:t>The feeling of</a:t>
            </a:r>
            <a:r>
              <a:rPr dirty="0"/>
              <a:t> </a:t>
            </a:r>
            <a:r>
              <a:rPr lang="en-GB" dirty="0">
                <a:solidFill>
                  <a:schemeClr val="accent2"/>
                </a:solidFill>
              </a:rPr>
              <a:t>trust</a:t>
            </a:r>
            <a:r>
              <a:rPr dirty="0"/>
              <a:t> </a:t>
            </a:r>
          </a:p>
        </p:txBody>
      </p:sp>
      <p:sp>
        <p:nvSpPr>
          <p:cNvPr id="766" name="Trois ingrédients indispensables…"/>
          <p:cNvSpPr txBox="1">
            <a:spLocks noGrp="1"/>
          </p:cNvSpPr>
          <p:nvPr>
            <p:ph type="title"/>
          </p:nvPr>
        </p:nvSpPr>
        <p:spPr>
          <a:xfrm>
            <a:off x="845287" y="993757"/>
            <a:ext cx="11314226" cy="2438401"/>
          </a:xfrm>
          <a:prstGeom prst="rect">
            <a:avLst/>
          </a:prstGeom>
        </p:spPr>
        <p:txBody>
          <a:bodyPr/>
          <a:lstStyle/>
          <a:p>
            <a:pPr>
              <a:defRPr sz="6100">
                <a:latin typeface="Impact"/>
                <a:ea typeface="Impact"/>
                <a:cs typeface="Impact"/>
                <a:sym typeface="Impact"/>
              </a:defRPr>
            </a:pPr>
            <a:r>
              <a:rPr lang="en-GB" dirty="0"/>
              <a:t>Three necessary </a:t>
            </a:r>
            <a:r>
              <a:rPr dirty="0" err="1"/>
              <a:t>ingr</a:t>
            </a:r>
            <a:r>
              <a:rPr lang="en-GB" dirty="0"/>
              <a:t>e</a:t>
            </a:r>
            <a:r>
              <a:rPr dirty="0" err="1"/>
              <a:t>dients</a:t>
            </a:r>
            <a:endParaRPr dirty="0"/>
          </a:p>
          <a:p>
            <a:pPr>
              <a:defRPr sz="6100">
                <a:latin typeface="Impact"/>
                <a:ea typeface="Impact"/>
                <a:cs typeface="Impact"/>
                <a:sym typeface="Impact"/>
              </a:defRPr>
            </a:pPr>
            <a:r>
              <a:rPr lang="en-GB" dirty="0"/>
              <a:t>for</a:t>
            </a:r>
            <a:r>
              <a:rPr dirty="0"/>
              <a:t> </a:t>
            </a:r>
            <a:r>
              <a:rPr lang="en-GB" dirty="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mutual aid</a:t>
            </a:r>
            <a:r>
              <a:rPr dirty="0"/>
              <a:t> </a:t>
            </a:r>
            <a:r>
              <a:rPr lang="en-GB" dirty="0"/>
              <a:t>in a </a:t>
            </a:r>
            <a:r>
              <a:rPr dirty="0"/>
              <a:t>group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50" y="1564507"/>
            <a:ext cx="5088257" cy="7314434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CustomShape 1"/>
          <p:cNvSpPr txBox="1"/>
          <p:nvPr/>
        </p:nvSpPr>
        <p:spPr>
          <a:xfrm>
            <a:off x="9333979" y="8849575"/>
            <a:ext cx="3206317" cy="68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3999" tIns="63999" rIns="63999" bIns="63999">
            <a:spAutoFit/>
          </a:bodyPr>
          <a:lstStyle>
            <a:lvl1pPr defTabSz="1300480">
              <a:defRPr sz="3800" spc="-1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/>
              <a:t>Tous</a:t>
            </a:r>
            <a:r>
              <a:rPr dirty="0"/>
              <a:t> pigeons…</a:t>
            </a:r>
          </a:p>
        </p:txBody>
      </p:sp>
      <p:sp>
        <p:nvSpPr>
          <p:cNvPr id="773" name="CustomShape 2"/>
          <p:cNvSpPr txBox="1"/>
          <p:nvPr/>
        </p:nvSpPr>
        <p:spPr>
          <a:xfrm>
            <a:off x="6554761" y="2031892"/>
            <a:ext cx="6419181" cy="4592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999" tIns="63999" rIns="63999" bIns="63999">
            <a:spAutoFit/>
          </a:bodyPr>
          <a:lstStyle/>
          <a:p>
            <a:pPr defTabSz="1300480">
              <a:defRPr sz="2600" spc="-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marL="620228" indent="-619508" defTabSz="1300480">
              <a:buClr>
                <a:srgbClr val="000000"/>
              </a:buClr>
              <a:buSzPct val="100000"/>
              <a:buFont typeface="Helvetica"/>
              <a:buChar char="-"/>
              <a:defRPr sz="3400" spc="-1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/>
              <a:t>Is</a:t>
            </a:r>
            <a:r>
              <a:rPr dirty="0"/>
              <a:t> </a:t>
            </a:r>
            <a:r>
              <a:rPr dirty="0" err="1"/>
              <a:t>effic</a:t>
            </a:r>
            <a:r>
              <a:rPr lang="en-GB" dirty="0" err="1"/>
              <a:t>ient</a:t>
            </a:r>
            <a:r>
              <a:rPr lang="en-GB" dirty="0"/>
              <a:t> in</a:t>
            </a:r>
            <a:r>
              <a:rPr dirty="0"/>
              <a:t> </a:t>
            </a:r>
            <a:r>
              <a:rPr dirty="0" err="1"/>
              <a:t>stabilit</a:t>
            </a:r>
            <a:r>
              <a:rPr lang="en-GB" dirty="0"/>
              <a:t>y</a:t>
            </a:r>
            <a:endParaRPr spc="-1" dirty="0">
              <a:latin typeface="+mn-lt"/>
              <a:ea typeface="+mn-ea"/>
              <a:cs typeface="+mn-cs"/>
              <a:sym typeface="Arial"/>
            </a:endParaRPr>
          </a:p>
          <a:p>
            <a:pPr defTabSz="1300480">
              <a:defRPr sz="2000" spc="-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spc="-1" dirty="0">
              <a:latin typeface="+mn-lt"/>
              <a:ea typeface="+mn-ea"/>
              <a:cs typeface="+mn-cs"/>
              <a:sym typeface="Arial"/>
            </a:endParaRPr>
          </a:p>
          <a:p>
            <a:pPr marL="620228" indent="-619508" defTabSz="1300480">
              <a:buClr>
                <a:srgbClr val="000000"/>
              </a:buClr>
              <a:buSzPct val="100000"/>
              <a:buFont typeface="Helvetica"/>
              <a:buChar char="-"/>
              <a:defRPr sz="3400" spc="-1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/>
              <a:t>Is</a:t>
            </a:r>
            <a:r>
              <a:rPr dirty="0"/>
              <a:t> </a:t>
            </a:r>
            <a:r>
              <a:rPr dirty="0" err="1"/>
              <a:t>ineffic</a:t>
            </a:r>
            <a:r>
              <a:rPr lang="en-GB" dirty="0" err="1"/>
              <a:t>ient</a:t>
            </a:r>
            <a:r>
              <a:rPr dirty="0"/>
              <a:t> </a:t>
            </a:r>
            <a:r>
              <a:rPr lang="en-GB" dirty="0"/>
              <a:t>in disturbances</a:t>
            </a:r>
            <a:endParaRPr dirty="0"/>
          </a:p>
          <a:p>
            <a:pPr marL="620228" indent="-619508" defTabSz="1300480">
              <a:buClr>
                <a:srgbClr val="000000"/>
              </a:buClr>
              <a:buSzPct val="100000"/>
              <a:buFont typeface="Helvetica"/>
              <a:buChar char="-"/>
              <a:defRPr sz="2100" spc="0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  <a:p>
            <a:pPr marL="620228" indent="-619508" defTabSz="1300480">
              <a:buClr>
                <a:srgbClr val="000000"/>
              </a:buClr>
              <a:buSzPct val="100000"/>
              <a:buFont typeface="Helvetica"/>
              <a:buChar char="-"/>
              <a:defRPr sz="3400" spc="-1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/>
              <a:t>Even worst in </a:t>
            </a:r>
            <a:r>
              <a:rPr dirty="0"/>
              <a:t>complex</a:t>
            </a:r>
            <a:r>
              <a:rPr lang="en-GB" dirty="0"/>
              <a:t> situations</a:t>
            </a:r>
            <a:endParaRPr dirty="0"/>
          </a:p>
          <a:p>
            <a:pPr defTabSz="1300480">
              <a:defRPr sz="1900" spc="0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  <a:p>
            <a:pPr marL="620228" indent="-619508" defTabSz="1300480">
              <a:buClr>
                <a:srgbClr val="000000"/>
              </a:buClr>
              <a:buSzPct val="100000"/>
              <a:buFont typeface="Helvetica"/>
              <a:buChar char="-"/>
              <a:defRPr sz="3400" spc="-1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3400" dirty="0">
                <a:sym typeface="Trebuchet MS"/>
              </a:rPr>
              <a:t>Encourages “every man for himself”</a:t>
            </a:r>
            <a:endParaRPr dirty="0"/>
          </a:p>
        </p:txBody>
      </p:sp>
      <p:sp>
        <p:nvSpPr>
          <p:cNvPr id="774" name="CustomShape 3"/>
          <p:cNvSpPr txBox="1"/>
          <p:nvPr/>
        </p:nvSpPr>
        <p:spPr>
          <a:xfrm>
            <a:off x="546583" y="345010"/>
            <a:ext cx="11911634" cy="867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999" tIns="63999" rIns="63999" bIns="63999">
            <a:spAutoFit/>
          </a:bodyPr>
          <a:lstStyle>
            <a:lvl1pPr algn="ctr" defTabSz="1300480">
              <a:defRPr sz="4800" i="1" spc="-1"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en-GB" dirty="0"/>
              <a:t>Hierarchical pyramidal o</a:t>
            </a:r>
            <a:r>
              <a:rPr dirty="0" err="1"/>
              <a:t>rgani</a:t>
            </a:r>
            <a:r>
              <a:rPr lang="en-GB" dirty="0"/>
              <a:t>z</a:t>
            </a:r>
            <a:r>
              <a:rPr dirty="0" err="1"/>
              <a:t>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Picture 28"/>
          <p:cNvPicPr/>
          <p:nvPr/>
        </p:nvPicPr>
        <p:blipFill>
          <a:blip r:embed="rId3"/>
          <a:stretch/>
        </p:blipFill>
        <p:spPr>
          <a:xfrm>
            <a:off x="-38400" y="-33792"/>
            <a:ext cx="13048832" cy="9786368"/>
          </a:xfrm>
          <a:prstGeom prst="rect">
            <a:avLst/>
          </a:prstGeom>
          <a:ln>
            <a:noFill/>
          </a:ln>
        </p:spPr>
      </p:pic>
      <p:sp>
        <p:nvSpPr>
          <p:cNvPr id="593" name="CustomShape 1"/>
          <p:cNvSpPr/>
          <p:nvPr/>
        </p:nvSpPr>
        <p:spPr>
          <a:xfrm>
            <a:off x="1857828" y="618254"/>
            <a:ext cx="8986531" cy="2048228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6560" rIns="128000" bIns="66560" anchor="ctr"/>
          <a:lstStyle/>
          <a:p>
            <a:pPr algn="ctr">
              <a:lnSpc>
                <a:spcPct val="100000"/>
              </a:lnSpc>
            </a:pPr>
            <a:r>
              <a:rPr lang="en-US" sz="512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Coming back to local &amp; interconnected intelligence</a:t>
            </a:r>
            <a:endParaRPr lang="en-US" sz="256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4" name="CustomShape 2"/>
          <p:cNvSpPr/>
          <p:nvPr/>
        </p:nvSpPr>
        <p:spPr>
          <a:xfrm>
            <a:off x="4623962" y="8449438"/>
            <a:ext cx="7889333" cy="831051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6560" rIns="128000" bIns="66560"/>
          <a:lstStyle/>
          <a:p>
            <a:pPr algn="ctr">
              <a:lnSpc>
                <a:spcPct val="100000"/>
              </a:lnSpc>
            </a:pP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Better resilience to disturbances</a:t>
            </a:r>
            <a:endParaRPr lang="en-US" sz="256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594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covered in snow&#10;&#10;Description automatically generated">
            <a:extLst>
              <a:ext uri="{FF2B5EF4-FFF2-40B4-BE49-F238E27FC236}">
                <a16:creationId xmlns:a16="http://schemas.microsoft.com/office/drawing/2014/main" id="{5F8B3A96-7729-40FF-8450-BDFEA9E0C0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B2D0378C-9B4C-4442-B954-4CADBA2BF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16" y="7389143"/>
            <a:ext cx="4392385" cy="96770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44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Namur,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44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11th of </a:t>
            </a:r>
            <a:r>
              <a:rPr lang="fr-BE" altLang="fr-FR" sz="2844" b="1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February</a:t>
            </a:r>
            <a:r>
              <a:rPr lang="fr-BE" altLang="fr-FR" sz="2844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8E873-5C4B-44B3-9A97-C55EFCE5D7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350" y="6425338"/>
            <a:ext cx="2160450" cy="332826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590CCCA-984A-457A-8CA0-04A64A7CE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372" y="1040546"/>
            <a:ext cx="7935686" cy="2021967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en-US" altLang="fr-FR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Mutual aid , 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en-US" altLang="fr-FR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The other law of the jungle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EC2882C-214B-4A58-A415-55A16F03F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509" y="4652421"/>
            <a:ext cx="5404291" cy="5080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2844" b="1" i="1" dirty="0">
                <a:solidFill>
                  <a:schemeClr val="bg1"/>
                </a:solidFill>
                <a:latin typeface="Trebuchet MS" panose="020B0603020202020204" pitchFamily="34" charset="0"/>
                <a:sym typeface="Verdana" panose="020B0604030504040204" pitchFamily="34" charset="0"/>
              </a:rPr>
              <a:t>Gauthier Chapelle,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BE40538-ECA3-4986-A9EB-801210515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509" y="5157663"/>
            <a:ext cx="5404291" cy="85070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2000" b="1" i="1" dirty="0">
                <a:solidFill>
                  <a:schemeClr val="bg1"/>
                </a:solidFill>
                <a:latin typeface="Trebuchet MS" panose="020B0603020202020204" pitchFamily="34" charset="0"/>
                <a:sym typeface="Verdana" panose="020B0604030504040204" pitchFamily="34" charset="0"/>
              </a:rPr>
              <a:t>&amp; Pablo </a:t>
            </a:r>
            <a:r>
              <a:rPr lang="fr-FR" altLang="fr-FR" sz="2000" b="1" i="1" dirty="0" err="1">
                <a:solidFill>
                  <a:schemeClr val="bg1"/>
                </a:solidFill>
                <a:latin typeface="Trebuchet MS" panose="020B0603020202020204" pitchFamily="34" charset="0"/>
                <a:sym typeface="Verdana" panose="020B0604030504040204" pitchFamily="34" charset="0"/>
              </a:rPr>
              <a:t>Servigne</a:t>
            </a:r>
            <a:endParaRPr lang="fr-FR" altLang="fr-FR" sz="2000" b="1" i="1" dirty="0">
              <a:solidFill>
                <a:schemeClr val="bg1"/>
              </a:solidFill>
              <a:latin typeface="Trebuchet MS" panose="020B0603020202020204" pitchFamily="34" charset="0"/>
              <a:sym typeface="Verdana" panose="020B0604030504040204" pitchFamily="34" charset="0"/>
            </a:endParaRPr>
          </a:p>
          <a:p>
            <a:pPr algn="ctr">
              <a:spcBef>
                <a:spcPts val="516"/>
              </a:spcBef>
              <a:buNone/>
            </a:pPr>
            <a:r>
              <a:rPr lang="fr-FR" altLang="fr-FR" sz="2560" b="1" i="1" dirty="0">
                <a:solidFill>
                  <a:schemeClr val="bg1"/>
                </a:solidFill>
                <a:latin typeface="Trebuchet MS" panose="020B0603020202020204" pitchFamily="34" charset="0"/>
                <a:sym typeface="Verdana" panose="020B0604030504040204" pitchFamily="34" charset="0"/>
              </a:rPr>
              <a:t>in-Terre-</a:t>
            </a:r>
            <a:r>
              <a:rPr lang="fr-FR" altLang="fr-FR" sz="2560" b="1" i="1" dirty="0" err="1">
                <a:solidFill>
                  <a:schemeClr val="bg1"/>
                </a:solidFill>
                <a:latin typeface="Trebuchet MS" panose="020B0603020202020204" pitchFamily="34" charset="0"/>
                <a:sym typeface="Verdana" panose="020B0604030504040204" pitchFamily="34" charset="0"/>
              </a:rPr>
              <a:t>dependent</a:t>
            </a:r>
            <a:r>
              <a:rPr lang="fr-FR" altLang="fr-FR" sz="2560" b="1" i="1" dirty="0">
                <a:solidFill>
                  <a:schemeClr val="bg1"/>
                </a:solidFill>
                <a:latin typeface="Trebuchet MS" panose="020B0603020202020204" pitchFamily="34" charset="0"/>
                <a:sym typeface="Verdana" panose="020B0604030504040204" pitchFamily="34" charset="0"/>
              </a:rPr>
              <a:t> </a:t>
            </a:r>
            <a:r>
              <a:rPr lang="fr-FR" altLang="fr-FR" sz="2560" b="1" i="1" dirty="0" err="1">
                <a:solidFill>
                  <a:schemeClr val="bg1"/>
                </a:solidFill>
                <a:latin typeface="Trebuchet MS" panose="020B0603020202020204" pitchFamily="34" charset="0"/>
                <a:sym typeface="Verdana" panose="020B0604030504040204" pitchFamily="34" charset="0"/>
              </a:rPr>
              <a:t>researchers</a:t>
            </a:r>
            <a:endParaRPr lang="fr-FR" altLang="fr-FR" sz="2844" i="1" dirty="0">
              <a:latin typeface="Trebuchet MS" panose="020B0603020202020204" pitchFamily="34" charset="0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D2D5B7-C71D-45EF-8E79-308BBCCDF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57" y="8475557"/>
            <a:ext cx="2447012" cy="11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3" name="310907-alexfas01.jpg" descr="310907-alexfas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2958" y="-14815"/>
            <a:ext cx="15710715" cy="978323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399"/>
          <p:cNvSpPr/>
          <p:nvPr/>
        </p:nvSpPr>
        <p:spPr>
          <a:xfrm>
            <a:off x="0" y="2891734"/>
            <a:ext cx="9042026" cy="1384301"/>
          </a:xfrm>
          <a:prstGeom prst="rect">
            <a:avLst/>
          </a:prstGeom>
          <a:solidFill>
            <a:srgbClr val="103A1B">
              <a:alpha val="8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3200" tIns="203200" rIns="203200" bIns="203200" anchor="ctr">
            <a:spAutoFit/>
          </a:bodyPr>
          <a:lstStyle>
            <a:lvl1pPr marR="57798" indent="57798" defTabSz="1295400">
              <a:defRPr sz="6300">
                <a:solidFill>
                  <a:srgbClr val="AFC759"/>
                </a:solidFill>
                <a:uFill>
                  <a:solidFill>
                    <a:srgbClr val="DFE7E7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 err="1"/>
              <a:t>Symbiodiversit</a:t>
            </a:r>
            <a:r>
              <a:rPr lang="en-GB" dirty="0"/>
              <a:t>y</a:t>
            </a:r>
            <a:endParaRPr dirty="0"/>
          </a:p>
        </p:txBody>
      </p:sp>
      <p:sp>
        <p:nvSpPr>
          <p:cNvPr id="465" name="Shape 399"/>
          <p:cNvSpPr/>
          <p:nvPr/>
        </p:nvSpPr>
        <p:spPr>
          <a:xfrm>
            <a:off x="0" y="1509694"/>
            <a:ext cx="9042026" cy="1379865"/>
          </a:xfrm>
          <a:prstGeom prst="rect">
            <a:avLst/>
          </a:prstGeom>
          <a:solidFill>
            <a:srgbClr val="103A1B">
              <a:alpha val="8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3200" tIns="203200" rIns="203200" bIns="203200" anchor="ctr">
            <a:spAutoFit/>
          </a:bodyPr>
          <a:lstStyle>
            <a:lvl1pPr marR="57798" indent="57798" defTabSz="1295400">
              <a:defRPr sz="6300">
                <a:solidFill>
                  <a:srgbClr val="EFF9F5"/>
                </a:solidFill>
                <a:uFill>
                  <a:solidFill>
                    <a:srgbClr val="DFE7E7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Everywhere &amp; all the time</a:t>
            </a:r>
            <a:r>
              <a:rPr dirty="0"/>
              <a:t>!</a:t>
            </a:r>
          </a:p>
        </p:txBody>
      </p:sp>
      <p:sp>
        <p:nvSpPr>
          <p:cNvPr id="466" name="Shape 399"/>
          <p:cNvSpPr/>
          <p:nvPr/>
        </p:nvSpPr>
        <p:spPr>
          <a:xfrm>
            <a:off x="3901" y="4276035"/>
            <a:ext cx="9038125" cy="2349361"/>
          </a:xfrm>
          <a:prstGeom prst="rect">
            <a:avLst/>
          </a:prstGeom>
          <a:solidFill>
            <a:srgbClr val="103A1B">
              <a:alpha val="8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3200" tIns="203200" rIns="203200" bIns="203200" anchor="ctr">
            <a:spAutoFit/>
          </a:bodyPr>
          <a:lstStyle>
            <a:lvl1pPr marR="57798" indent="57798" defTabSz="1295400">
              <a:defRPr sz="6300">
                <a:solidFill>
                  <a:srgbClr val="F6C86F"/>
                </a:solidFill>
                <a:uFill>
                  <a:solidFill>
                    <a:srgbClr val="DFE7E7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The most cooperative survive better </a:t>
            </a:r>
            <a:r>
              <a:rPr dirty="0"/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  <p:bldP spid="465" grpId="0" animBg="1"/>
      <p:bldP spid="4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uthier\Documents\2013 mutation\Conférences\Millancay 2007-2011\DSC07247_cropped.jpg">
            <a:extLst>
              <a:ext uri="{FF2B5EF4-FFF2-40B4-BE49-F238E27FC236}">
                <a16:creationId xmlns:a16="http://schemas.microsoft.com/office/drawing/2014/main" id="{D004F6F2-7DA0-4488-B7D4-4DDC2DFD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300555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6F7DE2E-6D48-4EAC-9BBE-BC895AB90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600" y="8562019"/>
            <a:ext cx="7793989" cy="88024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When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things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get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harsh</a:t>
            </a:r>
            <a:endParaRPr lang="fr-BE" altLang="fr-FR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442" y="-10682"/>
            <a:ext cx="15138798" cy="977496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120ABD1-6D88-4B36-96DC-10468F8BD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8360239"/>
            <a:ext cx="5812706" cy="88024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Clever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as a </a:t>
            </a: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yeast</a:t>
            </a:r>
            <a:endParaRPr lang="fr-BE" altLang="fr-FR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no panic 3.jpg" descr="no panic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1" y="4899"/>
            <a:ext cx="13020402" cy="97653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EC5B85A9-EB8F-4199-A114-3FF24B5E5F66}"/>
              </a:ext>
            </a:extLst>
          </p:cNvPr>
          <p:cNvSpPr/>
          <p:nvPr/>
        </p:nvSpPr>
        <p:spPr>
          <a:xfrm>
            <a:off x="0" y="8735659"/>
            <a:ext cx="13020402" cy="1034543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4000" rIns="128000" bIns="64000" anchor="ctr"/>
          <a:lstStyle/>
          <a:p>
            <a:pPr algn="ctr">
              <a:lnSpc>
                <a:spcPct val="100000"/>
              </a:lnSpc>
            </a:pPr>
            <a:r>
              <a:rPr lang="en-US" sz="3980" dirty="0">
                <a:solidFill>
                  <a:schemeClr val="bg1"/>
                </a:solidFill>
                <a:latin typeface="Trebuchet MS" panose="020B0603020202020204" pitchFamily="34" charset="0"/>
                <a:cs typeface="Helvetica"/>
              </a:rPr>
              <a:t>It’s in abundance that competition flourishes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6B6A133D-CFAE-4D03-A0FA-F5F48296A91E}"/>
              </a:ext>
            </a:extLst>
          </p:cNvPr>
          <p:cNvSpPr/>
          <p:nvPr/>
        </p:nvSpPr>
        <p:spPr>
          <a:xfrm>
            <a:off x="1291772" y="468811"/>
            <a:ext cx="10156665" cy="1031657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4000" rIns="128000" bIns="64000" anchor="ctr"/>
          <a:lstStyle/>
          <a:p>
            <a:pPr algn="ctr">
              <a:lnSpc>
                <a:spcPct val="100000"/>
              </a:lnSpc>
            </a:pPr>
            <a:r>
              <a:rPr lang="en-US" sz="512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Shortages generate cooperation</a:t>
            </a:r>
            <a:endParaRPr lang="en-US" sz="256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3" name="310907-alexfas01.jpg" descr="310907-alexfas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2958" y="-14815"/>
            <a:ext cx="15710715" cy="978323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399"/>
          <p:cNvSpPr/>
          <p:nvPr/>
        </p:nvSpPr>
        <p:spPr>
          <a:xfrm>
            <a:off x="0" y="2891734"/>
            <a:ext cx="9042026" cy="1384301"/>
          </a:xfrm>
          <a:prstGeom prst="rect">
            <a:avLst/>
          </a:prstGeom>
          <a:solidFill>
            <a:srgbClr val="103A1B">
              <a:alpha val="8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3200" tIns="203200" rIns="203200" bIns="203200" anchor="ctr">
            <a:spAutoFit/>
          </a:bodyPr>
          <a:lstStyle>
            <a:lvl1pPr marR="57798" indent="57798" defTabSz="1295400">
              <a:defRPr sz="6300">
                <a:solidFill>
                  <a:srgbClr val="AFC759"/>
                </a:solidFill>
                <a:uFill>
                  <a:solidFill>
                    <a:srgbClr val="DFE7E7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 err="1"/>
              <a:t>Symbiodiversit</a:t>
            </a:r>
            <a:r>
              <a:rPr lang="en-GB" dirty="0"/>
              <a:t>y</a:t>
            </a:r>
            <a:endParaRPr dirty="0"/>
          </a:p>
        </p:txBody>
      </p:sp>
      <p:sp>
        <p:nvSpPr>
          <p:cNvPr id="465" name="Shape 399"/>
          <p:cNvSpPr/>
          <p:nvPr/>
        </p:nvSpPr>
        <p:spPr>
          <a:xfrm>
            <a:off x="0" y="1509694"/>
            <a:ext cx="9042026" cy="1379865"/>
          </a:xfrm>
          <a:prstGeom prst="rect">
            <a:avLst/>
          </a:prstGeom>
          <a:solidFill>
            <a:srgbClr val="103A1B">
              <a:alpha val="8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3200" tIns="203200" rIns="203200" bIns="203200" anchor="ctr">
            <a:spAutoFit/>
          </a:bodyPr>
          <a:lstStyle>
            <a:lvl1pPr marR="57798" indent="57798" defTabSz="1295400">
              <a:defRPr sz="6300">
                <a:solidFill>
                  <a:srgbClr val="EFF9F5"/>
                </a:solidFill>
                <a:uFill>
                  <a:solidFill>
                    <a:srgbClr val="DFE7E7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Everywhere &amp; all the time</a:t>
            </a:r>
            <a:r>
              <a:rPr dirty="0"/>
              <a:t>!</a:t>
            </a:r>
          </a:p>
        </p:txBody>
      </p:sp>
      <p:sp>
        <p:nvSpPr>
          <p:cNvPr id="466" name="Shape 399"/>
          <p:cNvSpPr/>
          <p:nvPr/>
        </p:nvSpPr>
        <p:spPr>
          <a:xfrm>
            <a:off x="3901" y="4276035"/>
            <a:ext cx="9038125" cy="2349361"/>
          </a:xfrm>
          <a:prstGeom prst="rect">
            <a:avLst/>
          </a:prstGeom>
          <a:solidFill>
            <a:srgbClr val="103A1B">
              <a:alpha val="8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3200" tIns="203200" rIns="203200" bIns="203200" anchor="ctr">
            <a:spAutoFit/>
          </a:bodyPr>
          <a:lstStyle>
            <a:lvl1pPr marR="57798" indent="57798" defTabSz="1295400">
              <a:defRPr sz="6300">
                <a:solidFill>
                  <a:srgbClr val="F6C86F"/>
                </a:solidFill>
                <a:uFill>
                  <a:solidFill>
                    <a:srgbClr val="DFE7E7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The most cooperative survive better </a:t>
            </a:r>
            <a:r>
              <a:rPr dirty="0"/>
              <a:t>…</a:t>
            </a:r>
          </a:p>
        </p:txBody>
      </p:sp>
      <p:sp>
        <p:nvSpPr>
          <p:cNvPr id="7" name="Shape 399">
            <a:extLst>
              <a:ext uri="{FF2B5EF4-FFF2-40B4-BE49-F238E27FC236}">
                <a16:creationId xmlns:a16="http://schemas.microsoft.com/office/drawing/2014/main" id="{D1B7E956-DCF3-4B35-BDD5-25CB54C1AE18}"/>
              </a:ext>
            </a:extLst>
          </p:cNvPr>
          <p:cNvSpPr/>
          <p:nvPr/>
        </p:nvSpPr>
        <p:spPr>
          <a:xfrm>
            <a:off x="3902" y="6625396"/>
            <a:ext cx="9038124" cy="2349361"/>
          </a:xfrm>
          <a:prstGeom prst="rect">
            <a:avLst/>
          </a:prstGeom>
          <a:solidFill>
            <a:srgbClr val="103A1B">
              <a:alpha val="8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3200" tIns="203200" rIns="203200" bIns="203200" anchor="ctr">
            <a:spAutoFit/>
          </a:bodyPr>
          <a:lstStyle>
            <a:lvl1pPr marR="57798" indent="57798" defTabSz="1295400">
              <a:defRPr sz="6300">
                <a:solidFill>
                  <a:srgbClr val="E7761A"/>
                </a:solidFill>
                <a:uFill>
                  <a:solidFill>
                    <a:srgbClr val="DFE7E7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A hostile environment brings out mutual aid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70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  <p:bldP spid="465" grpId="0" animBg="1"/>
      <p:bldP spid="46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E164EE1-11C8-4892-97E2-639584FF2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99733" y="1"/>
            <a:ext cx="15309992" cy="974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DB47D85C-52BC-4997-9D75-C7C35777E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3103" y="0"/>
            <a:ext cx="15309992" cy="9753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707"/>
          </a:p>
        </p:txBody>
      </p:sp>
      <p:sp>
        <p:nvSpPr>
          <p:cNvPr id="25618" name="Rectangle 35">
            <a:extLst>
              <a:ext uri="{FF2B5EF4-FFF2-40B4-BE49-F238E27FC236}">
                <a16:creationId xmlns:a16="http://schemas.microsoft.com/office/drawing/2014/main" id="{86A50AE6-0AE2-4376-A1C3-A8269983E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8283" y="1089824"/>
            <a:ext cx="8188234" cy="1230488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fr-BE" altLang="en-US" sz="5120" i="1" dirty="0">
                <a:latin typeface="Trebuchet MS" panose="020B0603020202020204" pitchFamily="34" charset="0"/>
              </a:rPr>
              <a:t>… </a:t>
            </a:r>
            <a:r>
              <a:rPr lang="fr-BE" altLang="en-US" sz="5120" i="1" dirty="0" err="1">
                <a:latin typeface="Trebuchet MS" panose="020B0603020202020204" pitchFamily="34" charset="0"/>
              </a:rPr>
              <a:t>when</a:t>
            </a:r>
            <a:r>
              <a:rPr lang="fr-BE" altLang="en-US" sz="5120" i="1" dirty="0">
                <a:latin typeface="Trebuchet MS" panose="020B0603020202020204" pitchFamily="34" charset="0"/>
              </a:rPr>
              <a:t> </a:t>
            </a:r>
            <a:r>
              <a:rPr lang="fr-BE" altLang="en-US" sz="5120" i="1" dirty="0" err="1">
                <a:latin typeface="Trebuchet MS" panose="020B0603020202020204" pitchFamily="34" charset="0"/>
              </a:rPr>
              <a:t>it</a:t>
            </a:r>
            <a:r>
              <a:rPr lang="fr-BE" altLang="en-US" sz="5120" i="1" dirty="0">
                <a:latin typeface="Trebuchet MS" panose="020B0603020202020204" pitchFamily="34" charset="0"/>
              </a:rPr>
              <a:t> </a:t>
            </a:r>
            <a:r>
              <a:rPr lang="fr-BE" altLang="en-US" sz="5120" i="1" dirty="0" err="1">
                <a:latin typeface="Trebuchet MS" panose="020B0603020202020204" pitchFamily="34" charset="0"/>
              </a:rPr>
              <a:t>will</a:t>
            </a:r>
            <a:r>
              <a:rPr lang="fr-BE" altLang="en-US" sz="5120" i="1" dirty="0">
                <a:latin typeface="Trebuchet MS" panose="020B0603020202020204" pitchFamily="34" charset="0"/>
              </a:rPr>
              <a:t> </a:t>
            </a:r>
            <a:r>
              <a:rPr lang="fr-BE" altLang="en-US" sz="5120" i="1" dirty="0" err="1">
                <a:latin typeface="Trebuchet MS" panose="020B0603020202020204" pitchFamily="34" charset="0"/>
              </a:rPr>
              <a:t>heat</a:t>
            </a:r>
            <a:r>
              <a:rPr lang="fr-BE" altLang="en-US" sz="5120" i="1" dirty="0">
                <a:latin typeface="Trebuchet MS" panose="020B0603020202020204" pitchFamily="34" charset="0"/>
              </a:rPr>
              <a:t> up !</a:t>
            </a:r>
            <a:endParaRPr lang="fr-BE" altLang="en-US" sz="3413" dirty="0">
              <a:latin typeface="Trebuchet MS" panose="020B0603020202020204" pitchFamily="34" charset="0"/>
            </a:endParaRP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E39C296F-89FC-4C7E-98FF-373E2820C87E}"/>
              </a:ext>
            </a:extLst>
          </p:cNvPr>
          <p:cNvSpPr txBox="1">
            <a:spLocks/>
          </p:cNvSpPr>
          <p:nvPr/>
        </p:nvSpPr>
        <p:spPr>
          <a:xfrm>
            <a:off x="1102964" y="3410134"/>
            <a:ext cx="11157857" cy="432412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8000" tIns="66560" rIns="128000" bIns="66560" anchor="t">
            <a:normAutofit/>
          </a:bodyPr>
          <a:lstStyle>
            <a:lvl1pPr marL="217170" marR="0" indent="-217170" algn="l" defTabSz="13004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96264" marR="0" indent="-253364" algn="l" defTabSz="13004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89838" marR="0" indent="-304038" algn="l" defTabSz="13004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79513" marR="0" indent="-350813" algn="l" defTabSz="13004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722413" marR="0" indent="-350813" algn="l" defTabSz="1300480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54100" marR="0" indent="-240030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6809700" marR="0" indent="-240030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27165300" marR="0" indent="-240030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27520900" marR="0" indent="-240030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indent="0" defTabSz="457200">
              <a:spcBef>
                <a:spcPts val="0"/>
              </a:spcBef>
              <a:buSzTx/>
              <a:buNone/>
            </a:pPr>
            <a:r>
              <a:rPr lang="fr-FR" sz="3413" i="1" spc="-1" dirty="0" err="1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From</a:t>
            </a:r>
            <a:r>
              <a:rPr lang="fr-FR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 1.5 to 2°C: </a:t>
            </a:r>
            <a:r>
              <a:rPr lang="en-GB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hundreds of millions more dead</a:t>
            </a:r>
            <a:endParaRPr lang="fr-FR" sz="3413" i="1" spc="-1" dirty="0">
              <a:uFill>
                <a:solidFill>
                  <a:srgbClr val="FFFFFF"/>
                </a:solidFill>
              </a:uFill>
              <a:latin typeface="Trebuchet MS"/>
              <a:cs typeface="+mn-cs"/>
              <a:sym typeface="Helvetica"/>
            </a:endParaRPr>
          </a:p>
          <a:p>
            <a:pPr marL="0" indent="0" defTabSz="457200" hangingPunct="0">
              <a:spcBef>
                <a:spcPts val="0"/>
              </a:spcBef>
              <a:buSzTx/>
              <a:buFont typeface="Arial"/>
              <a:buNone/>
            </a:pPr>
            <a:endParaRPr lang="fr-FR" sz="3413" i="1" spc="-1" dirty="0">
              <a:uFill>
                <a:solidFill>
                  <a:srgbClr val="FFFFFF"/>
                </a:solidFill>
              </a:uFill>
              <a:latin typeface="Trebuchet MS"/>
              <a:cs typeface="+mn-cs"/>
              <a:sym typeface="Helvetica"/>
            </a:endParaRPr>
          </a:p>
          <a:p>
            <a:pPr marL="0" indent="0" defTabSz="457200" hangingPunct="0">
              <a:spcBef>
                <a:spcPts val="0"/>
              </a:spcBef>
              <a:buSzTx/>
              <a:buFont typeface="Arial"/>
              <a:buNone/>
            </a:pPr>
            <a:r>
              <a:rPr lang="fr-FR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The Paris agreement (COP 21, 2015) </a:t>
            </a:r>
            <a:r>
              <a:rPr lang="fr-FR" sz="3413" i="1" spc="-1" dirty="0" err="1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is</a:t>
            </a:r>
            <a:r>
              <a:rPr lang="fr-FR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 non-binding</a:t>
            </a:r>
          </a:p>
          <a:p>
            <a:pPr marL="0" indent="0" defTabSz="457200" hangingPunct="0">
              <a:spcBef>
                <a:spcPts val="0"/>
              </a:spcBef>
              <a:buSzTx/>
              <a:buFont typeface="Arial"/>
              <a:buNone/>
            </a:pPr>
            <a:endParaRPr lang="fr-FR" sz="3413" i="1" spc="-1" dirty="0">
              <a:uFill>
                <a:solidFill>
                  <a:srgbClr val="FFFFFF"/>
                </a:solidFill>
              </a:uFill>
              <a:latin typeface="Trebuchet MS"/>
              <a:cs typeface="+mn-cs"/>
              <a:sym typeface="Helvetica"/>
            </a:endParaRPr>
          </a:p>
          <a:p>
            <a:pPr marL="0" indent="0" defTabSz="457200" hangingPunct="0">
              <a:spcBef>
                <a:spcPts val="0"/>
              </a:spcBef>
              <a:buSzTx/>
              <a:buFont typeface="Arial"/>
              <a:buNone/>
            </a:pPr>
            <a:r>
              <a:rPr lang="en-GB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The commitments made lead us to 3.2 ° C</a:t>
            </a:r>
          </a:p>
          <a:p>
            <a:pPr marL="0" indent="0" defTabSz="457200">
              <a:spcBef>
                <a:spcPts val="0"/>
              </a:spcBef>
              <a:buSzTx/>
              <a:buNone/>
            </a:pPr>
            <a:endParaRPr lang="fr-FR" sz="3413" i="1" spc="-1" dirty="0">
              <a:uFill>
                <a:solidFill>
                  <a:srgbClr val="FFFFFF"/>
                </a:solidFill>
              </a:uFill>
              <a:latin typeface="Trebuchet MS"/>
              <a:cs typeface="+mn-cs"/>
              <a:sym typeface="Helvetica"/>
            </a:endParaRPr>
          </a:p>
          <a:p>
            <a:pPr marL="0" indent="0" defTabSz="457200" hangingPunct="0">
              <a:spcBef>
                <a:spcPts val="0"/>
              </a:spcBef>
              <a:buSzTx/>
              <a:buFont typeface="Arial"/>
              <a:buNone/>
            </a:pPr>
            <a:r>
              <a:rPr lang="fr-FR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4 </a:t>
            </a:r>
            <a:r>
              <a:rPr lang="fr-FR" sz="3413" i="1" spc="-1" dirty="0" err="1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years</a:t>
            </a:r>
            <a:r>
              <a:rPr lang="fr-FR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 </a:t>
            </a:r>
            <a:r>
              <a:rPr lang="fr-FR" sz="3413" i="1" spc="-1" dirty="0" err="1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later</a:t>
            </a:r>
            <a:r>
              <a:rPr lang="fr-FR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, no </a:t>
            </a:r>
            <a:r>
              <a:rPr lang="fr-FR" sz="3413" i="1" spc="-1" dirty="0" err="1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european</a:t>
            </a:r>
            <a:r>
              <a:rPr lang="fr-FR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 countries have </a:t>
            </a:r>
            <a:r>
              <a:rPr lang="fr-FR" sz="3413" i="1" spc="-1" dirty="0" err="1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fulfilled</a:t>
            </a:r>
            <a:endParaRPr lang="fr-FR" sz="3413" i="1" spc="-1" dirty="0">
              <a:uFill>
                <a:solidFill>
                  <a:srgbClr val="FFFFFF"/>
                </a:solidFill>
              </a:uFill>
              <a:latin typeface="Trebuchet MS"/>
              <a:cs typeface="+mn-cs"/>
              <a:sym typeface="Helvetica"/>
            </a:endParaRPr>
          </a:p>
          <a:p>
            <a:pPr marL="0" indent="0" defTabSz="457200" hangingPunct="0">
              <a:spcBef>
                <a:spcPts val="0"/>
              </a:spcBef>
              <a:buSzTx/>
              <a:buFont typeface="Arial"/>
              <a:buNone/>
            </a:pPr>
            <a:r>
              <a:rPr lang="fr-FR" sz="3413" i="1" spc="-1" dirty="0" err="1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its</a:t>
            </a:r>
            <a:r>
              <a:rPr lang="fr-FR" sz="3413" i="1" spc="-1" dirty="0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 </a:t>
            </a:r>
            <a:r>
              <a:rPr lang="fr-FR" sz="3413" i="1" spc="-1" dirty="0" err="1"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Helvetica"/>
              </a:rPr>
              <a:t>commitments</a:t>
            </a:r>
            <a:endParaRPr lang="fr-FR" sz="3413" i="1" spc="-1" dirty="0">
              <a:uFill>
                <a:solidFill>
                  <a:srgbClr val="FFFFFF"/>
                </a:solidFill>
              </a:uFill>
              <a:latin typeface="Trebuchet MS"/>
              <a:cs typeface="+mn-cs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0D75A80-3847-4D9A-B1D0-63D718FC648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62"/>
          <a:stretch/>
        </p:blipFill>
        <p:spPr>
          <a:xfrm>
            <a:off x="-277587" y="0"/>
            <a:ext cx="15923200" cy="9894912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008C03-7B19-4266-A214-CD3A0FEC2753}"/>
              </a:ext>
            </a:extLst>
          </p:cNvPr>
          <p:cNvSpPr/>
          <p:nvPr/>
        </p:nvSpPr>
        <p:spPr>
          <a:xfrm>
            <a:off x="771979" y="313845"/>
            <a:ext cx="11306628" cy="398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For the 2°C, « </a:t>
            </a:r>
            <a:r>
              <a:rPr lang="fr-FR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negative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 </a:t>
            </a:r>
            <a:r>
              <a:rPr lang="fr-FR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emissions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 » are </a:t>
            </a:r>
            <a:r>
              <a:rPr lang="fr-FR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needed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, </a:t>
            </a:r>
            <a:r>
              <a:rPr lang="fr-FR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considered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 </a:t>
            </a:r>
            <a:r>
              <a:rPr lang="fr-FR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today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 impossible</a:t>
            </a:r>
          </a:p>
          <a:p>
            <a:endParaRPr lang="fr-FR" sz="1600" i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rebuchet MS"/>
              <a:cs typeface="+mn-cs"/>
            </a:endParaRPr>
          </a:p>
          <a:p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Positive feedback </a:t>
            </a:r>
            <a:r>
              <a:rPr lang="fr-FR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Calibri"/>
              </a:rPr>
              <a:t>revised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Calibri"/>
              </a:rPr>
              <a:t> </a:t>
            </a:r>
            <a:r>
              <a:rPr lang="fr-FR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Calibri"/>
              </a:rPr>
              <a:t>upwards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  <a:sym typeface="Calibri"/>
              </a:rPr>
              <a:t> 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(</a:t>
            </a:r>
            <a:r>
              <a:rPr lang="fr-FR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methane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, albedo)</a:t>
            </a:r>
          </a:p>
          <a:p>
            <a:endParaRPr lang="fr-FR" sz="1600" i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rebuchet MS"/>
              <a:cs typeface="+mn-cs"/>
            </a:endParaRPr>
          </a:p>
          <a:p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4 to 5°C more for 2100</a:t>
            </a:r>
          </a:p>
          <a:p>
            <a:endParaRPr lang="fr-FR" sz="1600" i="1" spc="-1" dirty="0">
              <a:uFill>
                <a:solidFill>
                  <a:srgbClr val="FFFFFF"/>
                </a:solidFill>
              </a:uFill>
              <a:latin typeface="Trebuchet MS"/>
              <a:cs typeface="+mn-cs"/>
            </a:endParaRPr>
          </a:p>
          <a:p>
            <a:r>
              <a:rPr lang="en-GB" sz="3413" i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Unlivable</a:t>
            </a:r>
            <a:r>
              <a:rPr lang="en-GB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 areas, drowned coastal cities, displacements of hundreds of millions, if not billions of people</a:t>
            </a:r>
            <a:r>
              <a:rPr lang="fr-FR" sz="3413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+mn-cs"/>
              </a:rPr>
              <a:t> </a:t>
            </a: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id="{89ADBDEF-272B-4AA3-BCF3-5224648060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" y="7833524"/>
            <a:ext cx="12633959" cy="1230488"/>
          </a:xfrm>
          <a:solidFill>
            <a:schemeClr val="bg1">
              <a:alpha val="53000"/>
            </a:schemeClr>
          </a:solidFill>
        </p:spPr>
        <p:txBody>
          <a:bodyPr/>
          <a:lstStyle/>
          <a:p>
            <a:pPr eaLnBrk="1" hangingPunct="1"/>
            <a:r>
              <a:rPr lang="fr-BE" altLang="en-US" sz="5120" i="1" dirty="0" err="1">
                <a:latin typeface="Trebuchet MS" panose="020B0603020202020204" pitchFamily="34" charset="0"/>
              </a:rPr>
              <a:t>Which</a:t>
            </a:r>
            <a:r>
              <a:rPr lang="fr-BE" altLang="en-US" sz="5120" i="1" dirty="0">
                <a:latin typeface="Trebuchet MS" panose="020B0603020202020204" pitchFamily="34" charset="0"/>
              </a:rPr>
              <a:t> possible shift </a:t>
            </a:r>
            <a:r>
              <a:rPr lang="fr-BE" altLang="en-US" sz="5120" i="1" dirty="0" err="1">
                <a:latin typeface="Trebuchet MS" panose="020B0603020202020204" pitchFamily="34" charset="0"/>
              </a:rPr>
              <a:t>without</a:t>
            </a:r>
            <a:r>
              <a:rPr lang="fr-BE" altLang="en-US" sz="5120" i="1" dirty="0">
                <a:latin typeface="Trebuchet MS" panose="020B0603020202020204" pitchFamily="34" charset="0"/>
              </a:rPr>
              <a:t> </a:t>
            </a:r>
            <a:r>
              <a:rPr lang="fr-BE" altLang="en-US" sz="5120" i="1" dirty="0" err="1">
                <a:latin typeface="Trebuchet MS" panose="020B0603020202020204" pitchFamily="34" charset="0"/>
              </a:rPr>
              <a:t>mutual</a:t>
            </a:r>
            <a:r>
              <a:rPr lang="fr-BE" altLang="en-US" sz="5120" i="1" dirty="0">
                <a:latin typeface="Trebuchet MS" panose="020B0603020202020204" pitchFamily="34" charset="0"/>
              </a:rPr>
              <a:t> </a:t>
            </a:r>
            <a:r>
              <a:rPr lang="fr-BE" altLang="en-US" sz="5120" i="1" dirty="0" err="1">
                <a:latin typeface="Trebuchet MS" panose="020B0603020202020204" pitchFamily="34" charset="0"/>
              </a:rPr>
              <a:t>aid</a:t>
            </a:r>
            <a:r>
              <a:rPr lang="fr-BE" altLang="en-US" sz="5120" i="1" dirty="0">
                <a:latin typeface="Trebuchet MS" panose="020B0603020202020204" pitchFamily="34" charset="0"/>
              </a:rPr>
              <a:t> ?</a:t>
            </a:r>
            <a:endParaRPr lang="fr-BE" altLang="en-US" sz="3413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081-Costa Rica-06.jpg" descr="081-Costa Rica-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94" y="-48576"/>
            <a:ext cx="13152112" cy="98506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4FDE90-E89F-4D66-AE93-50359CE5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742" y="7304528"/>
            <a:ext cx="8126440" cy="1998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2 </a:t>
            </a: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laws</a:t>
            </a:r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of the jungle, </a:t>
            </a:r>
          </a:p>
          <a:p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and the </a:t>
            </a: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ability</a:t>
            </a:r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to </a:t>
            </a: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choose</a:t>
            </a:r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…</a:t>
            </a:r>
            <a:endParaRPr lang="en-US" altLang="en-US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authier\Documents\GREENLOOP\2 clients\Anderlecht\2011 Lancement MV&amp;B\Pres\Illustrations\Pict GC\DSC02233_cropped_lowde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797" cy="975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-169326" y="167788"/>
            <a:ext cx="13261266" cy="8802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5120" i="1" dirty="0" err="1">
                <a:solidFill>
                  <a:schemeClr val="bg1"/>
                </a:solidFill>
                <a:latin typeface="Trebuchet MS" pitchFamily="34" charset="0"/>
              </a:rPr>
              <a:t>Thanks</a:t>
            </a:r>
            <a:r>
              <a:rPr lang="fr-FR" altLang="fr-FR" sz="5120" i="1" dirty="0">
                <a:solidFill>
                  <a:schemeClr val="bg1"/>
                </a:solidFill>
                <a:latin typeface="Trebuchet MS" pitchFamily="34" charset="0"/>
              </a:rPr>
              <a:t> for </a:t>
            </a:r>
            <a:r>
              <a:rPr lang="fr-FR" altLang="fr-FR" sz="5120" i="1" dirty="0" err="1">
                <a:solidFill>
                  <a:schemeClr val="bg1"/>
                </a:solidFill>
                <a:latin typeface="Trebuchet MS" pitchFamily="34" charset="0"/>
              </a:rPr>
              <a:t>your</a:t>
            </a:r>
            <a:r>
              <a:rPr lang="fr-FR" altLang="fr-FR" sz="5120" i="1" dirty="0">
                <a:solidFill>
                  <a:schemeClr val="bg1"/>
                </a:solidFill>
                <a:latin typeface="Trebuchet MS" pitchFamily="34" charset="0"/>
              </a:rPr>
              <a:t> attention !</a:t>
            </a:r>
            <a:endParaRPr lang="en-US" altLang="fr-FR" sz="5120" i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or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5" name="310907-alexfas01.jpg" descr="310907-alexfas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2958" y="-14815"/>
            <a:ext cx="15710715" cy="978323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6B9833-74C9-4A07-A306-3684E6656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430" y="8053655"/>
            <a:ext cx="9729938" cy="86395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The « first » </a:t>
            </a: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law</a:t>
            </a:r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of the jungle</a:t>
            </a:r>
            <a:endParaRPr lang="en-US" altLang="en-US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own%20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" y="-9031"/>
            <a:ext cx="13004800" cy="976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fr-FR" sz="256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67645" y="268289"/>
            <a:ext cx="11469511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5120" i="1" dirty="0" err="1">
                <a:solidFill>
                  <a:schemeClr val="bg1"/>
                </a:solidFill>
                <a:latin typeface="Trebuchet MS" pitchFamily="34" charset="0"/>
              </a:rPr>
              <a:t>Relationships</a:t>
            </a:r>
            <a:r>
              <a:rPr lang="fr-BE" altLang="fr-FR" sz="5120" i="1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BE" altLang="fr-FR" sz="5120" i="1" dirty="0" err="1">
                <a:solidFill>
                  <a:schemeClr val="bg1"/>
                </a:solidFill>
                <a:latin typeface="Trebuchet MS" pitchFamily="34" charset="0"/>
              </a:rPr>
              <a:t>between</a:t>
            </a:r>
            <a:r>
              <a:rPr lang="fr-BE" altLang="fr-FR" sz="5120" i="1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BE" altLang="fr-FR" sz="5120" i="1" dirty="0" err="1">
                <a:solidFill>
                  <a:schemeClr val="bg1"/>
                </a:solidFill>
                <a:latin typeface="Trebuchet MS" pitchFamily="34" charset="0"/>
              </a:rPr>
              <a:t>species</a:t>
            </a:r>
            <a:endParaRPr lang="fr-FR" altLang="fr-FR" sz="512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11307" y="3323483"/>
            <a:ext cx="2397761" cy="704426"/>
            <a:chOff x="1068" y="1517"/>
            <a:chExt cx="1062" cy="312"/>
          </a:xfrm>
        </p:grpSpPr>
        <p:sp>
          <p:nvSpPr>
            <p:cNvPr id="19486" name="Text Box 6"/>
            <p:cNvSpPr txBox="1">
              <a:spLocks noChangeArrowheads="1"/>
            </p:cNvSpPr>
            <p:nvPr/>
          </p:nvSpPr>
          <p:spPr bwMode="auto">
            <a:xfrm>
              <a:off x="1930" y="1517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fr-BE" altLang="fr-FR" sz="3982" i="1">
                  <a:solidFill>
                    <a:schemeClr val="bg1"/>
                  </a:solidFill>
                  <a:latin typeface="Trebuchet MS" pitchFamily="34" charset="0"/>
                </a:rPr>
                <a:t>+</a:t>
              </a:r>
              <a:endParaRPr lang="en-US" altLang="fr-FR" sz="3982" i="1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487" name="Text Box 7"/>
            <p:cNvSpPr txBox="1">
              <a:spLocks noChangeArrowheads="1"/>
            </p:cNvSpPr>
            <p:nvPr/>
          </p:nvSpPr>
          <p:spPr bwMode="auto">
            <a:xfrm>
              <a:off x="1068" y="1517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fr-BE" altLang="fr-FR" sz="3982" i="1">
                  <a:solidFill>
                    <a:schemeClr val="bg1"/>
                  </a:solidFill>
                  <a:latin typeface="Trebuchet MS" pitchFamily="34" charset="0"/>
                </a:rPr>
                <a:t>+</a:t>
              </a:r>
              <a:endParaRPr lang="en-US" altLang="fr-FR" sz="3982" i="1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655734" y="3323485"/>
            <a:ext cx="5967306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3982" dirty="0" err="1">
                <a:solidFill>
                  <a:schemeClr val="bg1"/>
                </a:solidFill>
                <a:latin typeface="Trebuchet MS" pitchFamily="34" charset="0"/>
              </a:rPr>
              <a:t>Mutualism</a:t>
            </a:r>
            <a:r>
              <a:rPr lang="fr-BE" altLang="fr-FR" sz="3982" dirty="0">
                <a:solidFill>
                  <a:schemeClr val="bg1"/>
                </a:solidFill>
                <a:latin typeface="Trebuchet MS" pitchFamily="34" charset="0"/>
              </a:rPr>
              <a:t> (</a:t>
            </a:r>
            <a:r>
              <a:rPr lang="fr-BE" altLang="fr-FR" sz="3982" dirty="0" err="1">
                <a:solidFill>
                  <a:schemeClr val="bg1"/>
                </a:solidFill>
                <a:latin typeface="Trebuchet MS" pitchFamily="34" charset="0"/>
              </a:rPr>
              <a:t>symbiosis</a:t>
            </a:r>
            <a:r>
              <a:rPr lang="fr-BE" altLang="fr-FR" sz="3982" dirty="0">
                <a:solidFill>
                  <a:schemeClr val="bg1"/>
                </a:solidFill>
                <a:latin typeface="Trebuchet MS" pitchFamily="34" charset="0"/>
              </a:rPr>
              <a:t>)</a:t>
            </a:r>
            <a:endParaRPr lang="en-US" altLang="fr-FR" sz="3982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411307" y="4224334"/>
            <a:ext cx="2397761" cy="704426"/>
            <a:chOff x="1068" y="1916"/>
            <a:chExt cx="1062" cy="312"/>
          </a:xfrm>
        </p:grpSpPr>
        <p:sp>
          <p:nvSpPr>
            <p:cNvPr id="19484" name="Text Box 10"/>
            <p:cNvSpPr txBox="1">
              <a:spLocks noChangeArrowheads="1"/>
            </p:cNvSpPr>
            <p:nvPr/>
          </p:nvSpPr>
          <p:spPr bwMode="auto">
            <a:xfrm>
              <a:off x="1068" y="1916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fr-BE" altLang="fr-FR" sz="3982" i="1">
                  <a:solidFill>
                    <a:schemeClr val="bg1"/>
                  </a:solidFill>
                  <a:latin typeface="Trebuchet MS" pitchFamily="34" charset="0"/>
                </a:rPr>
                <a:t>+</a:t>
              </a:r>
              <a:endParaRPr lang="en-US" altLang="fr-FR" sz="3982" i="1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485" name="Text Box 11"/>
            <p:cNvSpPr txBox="1">
              <a:spLocks noChangeArrowheads="1"/>
            </p:cNvSpPr>
            <p:nvPr/>
          </p:nvSpPr>
          <p:spPr bwMode="auto">
            <a:xfrm>
              <a:off x="1930" y="1916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en-US" altLang="fr-FR" sz="3982" i="1">
                  <a:solidFill>
                    <a:schemeClr val="bg1"/>
                  </a:solidFill>
                  <a:latin typeface="Trebuchet MS" pitchFamily="34" charset="0"/>
                </a:rPr>
                <a:t>0</a:t>
              </a:r>
            </a:p>
          </p:txBody>
        </p:sp>
      </p:grp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655735" y="4224338"/>
            <a:ext cx="3570208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3982" dirty="0" err="1">
                <a:solidFill>
                  <a:schemeClr val="bg1"/>
                </a:solidFill>
                <a:latin typeface="Trebuchet MS" pitchFamily="34" charset="0"/>
              </a:rPr>
              <a:t>Commensalism</a:t>
            </a:r>
            <a:endParaRPr lang="en-US" altLang="fr-FR" sz="3982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411307" y="5127453"/>
            <a:ext cx="2397761" cy="704428"/>
            <a:chOff x="1068" y="2316"/>
            <a:chExt cx="1062" cy="312"/>
          </a:xfrm>
        </p:grpSpPr>
        <p:sp>
          <p:nvSpPr>
            <p:cNvPr id="19482" name="Text Box 14"/>
            <p:cNvSpPr txBox="1">
              <a:spLocks noChangeArrowheads="1"/>
            </p:cNvSpPr>
            <p:nvPr/>
          </p:nvSpPr>
          <p:spPr bwMode="auto">
            <a:xfrm>
              <a:off x="1068" y="2316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en-US" altLang="fr-FR" sz="3982" i="1">
                  <a:solidFill>
                    <a:schemeClr val="bg1"/>
                  </a:solidFill>
                  <a:latin typeface="Trebuchet MS" pitchFamily="34" charset="0"/>
                </a:rPr>
                <a:t>0</a:t>
              </a:r>
            </a:p>
          </p:txBody>
        </p:sp>
        <p:sp>
          <p:nvSpPr>
            <p:cNvPr id="19483" name="Text Box 15"/>
            <p:cNvSpPr txBox="1">
              <a:spLocks noChangeArrowheads="1"/>
            </p:cNvSpPr>
            <p:nvPr/>
          </p:nvSpPr>
          <p:spPr bwMode="auto">
            <a:xfrm>
              <a:off x="1930" y="2316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en-US" altLang="fr-FR" sz="3982" i="1">
                  <a:solidFill>
                    <a:schemeClr val="bg1"/>
                  </a:solidFill>
                  <a:latin typeface="Trebuchet MS" pitchFamily="34" charset="0"/>
                </a:rPr>
                <a:t>0</a:t>
              </a:r>
            </a:p>
          </p:txBody>
        </p:sp>
      </p:grp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655735" y="5127449"/>
            <a:ext cx="2945037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3982">
                <a:solidFill>
                  <a:schemeClr val="bg1"/>
                </a:solidFill>
                <a:latin typeface="Trebuchet MS" pitchFamily="34" charset="0"/>
              </a:rPr>
              <a:t>Coexistence</a:t>
            </a:r>
            <a:endParaRPr lang="en-US" altLang="fr-FR" sz="3982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5655735" y="6028303"/>
            <a:ext cx="5016117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3982" dirty="0" err="1">
                <a:solidFill>
                  <a:schemeClr val="bg1"/>
                </a:solidFill>
                <a:latin typeface="Trebuchet MS" pitchFamily="34" charset="0"/>
              </a:rPr>
              <a:t>Parasitism</a:t>
            </a:r>
            <a:r>
              <a:rPr lang="fr-BE" altLang="fr-FR" sz="3982" dirty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fr-BE" altLang="fr-FR" sz="3982" dirty="0" err="1">
                <a:solidFill>
                  <a:schemeClr val="bg1"/>
                </a:solidFill>
                <a:latin typeface="Trebuchet MS" pitchFamily="34" charset="0"/>
              </a:rPr>
              <a:t>predation</a:t>
            </a:r>
            <a:endParaRPr lang="en-US" altLang="fr-FR" sz="3982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411307" y="6028298"/>
            <a:ext cx="2397761" cy="704426"/>
            <a:chOff x="1068" y="2715"/>
            <a:chExt cx="1062" cy="312"/>
          </a:xfrm>
        </p:grpSpPr>
        <p:sp>
          <p:nvSpPr>
            <p:cNvPr id="19480" name="Text Box 19"/>
            <p:cNvSpPr txBox="1">
              <a:spLocks noChangeArrowheads="1"/>
            </p:cNvSpPr>
            <p:nvPr/>
          </p:nvSpPr>
          <p:spPr bwMode="auto">
            <a:xfrm>
              <a:off x="1068" y="2715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fr-BE" altLang="fr-FR" sz="3982" i="1">
                  <a:solidFill>
                    <a:schemeClr val="bg1"/>
                  </a:solidFill>
                  <a:latin typeface="Trebuchet MS" pitchFamily="34" charset="0"/>
                </a:rPr>
                <a:t>+</a:t>
              </a:r>
              <a:endParaRPr lang="en-US" altLang="fr-FR" sz="3982" i="1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481" name="Text Box 20"/>
            <p:cNvSpPr txBox="1">
              <a:spLocks noChangeArrowheads="1"/>
            </p:cNvSpPr>
            <p:nvPr/>
          </p:nvSpPr>
          <p:spPr bwMode="auto">
            <a:xfrm>
              <a:off x="1930" y="2715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en-US" altLang="fr-FR" sz="3982" i="1">
                  <a:solidFill>
                    <a:schemeClr val="bg1"/>
                  </a:solidFill>
                  <a:latin typeface="Trebuchet MS" pitchFamily="34" charset="0"/>
                </a:rPr>
                <a:t>−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2411307" y="6931410"/>
            <a:ext cx="2397761" cy="704426"/>
            <a:chOff x="1068" y="3115"/>
            <a:chExt cx="1062" cy="312"/>
          </a:xfrm>
        </p:grpSpPr>
        <p:sp>
          <p:nvSpPr>
            <p:cNvPr id="19478" name="Text Box 22"/>
            <p:cNvSpPr txBox="1">
              <a:spLocks noChangeArrowheads="1"/>
            </p:cNvSpPr>
            <p:nvPr/>
          </p:nvSpPr>
          <p:spPr bwMode="auto">
            <a:xfrm>
              <a:off x="1068" y="3115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en-US" altLang="fr-FR" sz="3982" i="1">
                  <a:solidFill>
                    <a:schemeClr val="bg1"/>
                  </a:solidFill>
                  <a:latin typeface="Trebuchet MS" pitchFamily="34" charset="0"/>
                </a:rPr>
                <a:t>−</a:t>
              </a:r>
            </a:p>
          </p:txBody>
        </p:sp>
        <p:sp>
          <p:nvSpPr>
            <p:cNvPr id="19479" name="Text Box 23"/>
            <p:cNvSpPr txBox="1">
              <a:spLocks noChangeArrowheads="1"/>
            </p:cNvSpPr>
            <p:nvPr/>
          </p:nvSpPr>
          <p:spPr bwMode="auto">
            <a:xfrm>
              <a:off x="1930" y="3115"/>
              <a:ext cx="20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en-US" altLang="fr-FR" sz="3982" i="1">
                  <a:solidFill>
                    <a:schemeClr val="bg1"/>
                  </a:solidFill>
                  <a:latin typeface="Trebuchet MS" pitchFamily="34" charset="0"/>
                </a:rPr>
                <a:t>−</a:t>
              </a:r>
            </a:p>
          </p:txBody>
        </p:sp>
      </p:grp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5655735" y="6931414"/>
            <a:ext cx="2999539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3982" dirty="0" err="1">
                <a:solidFill>
                  <a:schemeClr val="bg1"/>
                </a:solidFill>
                <a:latin typeface="Trebuchet MS" pitchFamily="34" charset="0"/>
              </a:rPr>
              <a:t>Competition</a:t>
            </a:r>
            <a:endParaRPr lang="en-US" altLang="fr-FR" sz="3982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587219" y="2316516"/>
            <a:ext cx="9934222" cy="5529297"/>
            <a:chOff x="748" y="1071"/>
            <a:chExt cx="4128" cy="2449"/>
          </a:xfrm>
        </p:grpSpPr>
        <p:grpSp>
          <p:nvGrpSpPr>
            <p:cNvPr id="19472" name="Group 26"/>
            <p:cNvGrpSpPr>
              <a:grpSpLocks/>
            </p:cNvGrpSpPr>
            <p:nvPr/>
          </p:nvGrpSpPr>
          <p:grpSpPr bwMode="auto">
            <a:xfrm>
              <a:off x="1066" y="1117"/>
              <a:ext cx="2316" cy="312"/>
              <a:chOff x="1066" y="1117"/>
              <a:chExt cx="2316" cy="312"/>
            </a:xfrm>
          </p:grpSpPr>
          <p:sp>
            <p:nvSpPr>
              <p:cNvPr id="19475" name="Text Box 27"/>
              <p:cNvSpPr txBox="1">
                <a:spLocks noChangeArrowheads="1"/>
              </p:cNvSpPr>
              <p:nvPr/>
            </p:nvSpPr>
            <p:spPr bwMode="auto">
              <a:xfrm>
                <a:off x="1066" y="1117"/>
                <a:ext cx="20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>
                    <a:srgbClr val="000000"/>
                  </a:buClr>
                  <a:buFont typeface="Times New Roman" pitchFamily="18" charset="0"/>
                  <a:buNone/>
                </a:pPr>
                <a:r>
                  <a:rPr lang="fr-BE" altLang="fr-FR" sz="3982" i="1">
                    <a:solidFill>
                      <a:schemeClr val="bg1"/>
                    </a:solidFill>
                    <a:latin typeface="Trebuchet MS" pitchFamily="34" charset="0"/>
                  </a:rPr>
                  <a:t>A</a:t>
                </a:r>
                <a:endParaRPr lang="en-US" altLang="fr-FR" sz="3982" i="1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476" name="Text Box 28"/>
              <p:cNvSpPr txBox="1">
                <a:spLocks noChangeArrowheads="1"/>
              </p:cNvSpPr>
              <p:nvPr/>
            </p:nvSpPr>
            <p:spPr bwMode="auto">
              <a:xfrm>
                <a:off x="1930" y="1117"/>
                <a:ext cx="19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>
                    <a:srgbClr val="000000"/>
                  </a:buClr>
                  <a:buFont typeface="Times New Roman" pitchFamily="18" charset="0"/>
                  <a:buNone/>
                </a:pPr>
                <a:r>
                  <a:rPr lang="fr-BE" altLang="fr-FR" sz="3982" i="1">
                    <a:solidFill>
                      <a:schemeClr val="bg1"/>
                    </a:solidFill>
                    <a:latin typeface="Trebuchet MS" pitchFamily="34" charset="0"/>
                  </a:rPr>
                  <a:t>B</a:t>
                </a:r>
                <a:endParaRPr lang="en-US" altLang="fr-FR" sz="3982" i="1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477" name="Text Box 29"/>
              <p:cNvSpPr txBox="1">
                <a:spLocks noChangeArrowheads="1"/>
              </p:cNvSpPr>
              <p:nvPr/>
            </p:nvSpPr>
            <p:spPr bwMode="auto">
              <a:xfrm>
                <a:off x="2505" y="1117"/>
                <a:ext cx="87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>
                    <a:srgbClr val="000000"/>
                  </a:buClr>
                  <a:buFont typeface="Times New Roman" pitchFamily="18" charset="0"/>
                  <a:buNone/>
                </a:pPr>
                <a:r>
                  <a:rPr lang="fr-BE" altLang="fr-FR" sz="3982" i="1">
                    <a:solidFill>
                      <a:schemeClr val="bg1"/>
                    </a:solidFill>
                    <a:latin typeface="Trebuchet MS" pitchFamily="34" charset="0"/>
                  </a:rPr>
                  <a:t>Relation</a:t>
                </a:r>
                <a:endParaRPr lang="en-US" altLang="fr-FR" sz="3982" i="1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p:grpSp>
        <p:sp>
          <p:nvSpPr>
            <p:cNvPr id="19473" name="Rectangle 30"/>
            <p:cNvSpPr>
              <a:spLocks noChangeArrowheads="1"/>
            </p:cNvSpPr>
            <p:nvPr/>
          </p:nvSpPr>
          <p:spPr bwMode="auto">
            <a:xfrm>
              <a:off x="748" y="1071"/>
              <a:ext cx="4127" cy="2449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endParaRPr lang="en-US" altLang="fr-FR" sz="256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474" name="Line 31"/>
            <p:cNvSpPr>
              <a:spLocks noChangeShapeType="1"/>
            </p:cNvSpPr>
            <p:nvPr/>
          </p:nvSpPr>
          <p:spPr bwMode="auto">
            <a:xfrm>
              <a:off x="748" y="1480"/>
              <a:ext cx="41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 sz="1707"/>
            </a:p>
          </p:txBody>
        </p:sp>
      </p:grpSp>
    </p:spTree>
    <p:extLst>
      <p:ext uri="{BB962C8B-B14F-4D97-AF65-F5344CB8AC3E}">
        <p14:creationId xmlns:p14="http://schemas.microsoft.com/office/powerpoint/2010/main" val="26022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6" grpId="0"/>
      <p:bldP spid="12300" grpId="0"/>
      <p:bldP spid="12304" grpId="0"/>
      <p:bldP spid="12305" grpId="0"/>
      <p:bldP spid="123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45476-FEB8-43C2-88F9-BC53B781A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3"/>
          <a:stretch/>
        </p:blipFill>
        <p:spPr>
          <a:xfrm>
            <a:off x="0" y="-1"/>
            <a:ext cx="13004800" cy="9753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FC6EB0-7B2B-4A9B-A7BB-5D8A1132D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4970"/>
            <a:ext cx="4238172" cy="3178629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A638F9D2-5FCB-4615-9374-B403E9024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886" y="8658968"/>
            <a:ext cx="5145314" cy="88024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Seed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dispersal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593007-7F4B-47D8-A2C0-A9AB45F55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528" y="781191"/>
            <a:ext cx="8864940" cy="92117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Symbiosis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&amp; domestication</a:t>
            </a:r>
            <a:endParaRPr lang="en-US" altLang="fr-FR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C5BA3-F6BD-4D3B-BD0E-001C48C0C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87" y="1055955"/>
            <a:ext cx="2361537" cy="3780255"/>
          </a:xfrm>
          <a:prstGeom prst="rect">
            <a:avLst/>
          </a:prstGeom>
        </p:spPr>
      </p:pic>
      <p:pic>
        <p:nvPicPr>
          <p:cNvPr id="8" name="Picture 2" descr="Comment tout peut s'effondrer - Pablo Servigne, Raphaël Stevens, Yves Cochet">
            <a:extLst>
              <a:ext uri="{FF2B5EF4-FFF2-40B4-BE49-F238E27FC236}">
                <a16:creationId xmlns:a16="http://schemas.microsoft.com/office/drawing/2014/main" id="{3370BFFA-E19D-4F28-902B-281097D8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17" y="5263713"/>
            <a:ext cx="2709644" cy="358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39525-1D53-4BF7-921D-37A2602FC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0004" y="5613709"/>
            <a:ext cx="2639260" cy="3582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8EDE89-8ADB-41EB-838F-A0C5200D8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860" y="4836210"/>
            <a:ext cx="3021617" cy="4654923"/>
          </a:xfrm>
          <a:prstGeom prst="rect">
            <a:avLst/>
          </a:prstGeom>
        </p:spPr>
      </p:pic>
      <p:pic>
        <p:nvPicPr>
          <p:cNvPr id="47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637" y="830580"/>
            <a:ext cx="2709644" cy="42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Gauthier\Documents\GREENLOOP\2 clients\Anderlecht\2011 Lancement MV&amp;B\Pres\Illustrations\Pict GC\DSC02233_cropped_lowdef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2"/>
            <a:ext cx="13004797" cy="975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-169326" y="167788"/>
            <a:ext cx="13261266" cy="8802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5120" i="1" dirty="0">
                <a:solidFill>
                  <a:schemeClr val="bg1"/>
                </a:solidFill>
                <a:latin typeface="Trebuchet MS" pitchFamily="34" charset="0"/>
              </a:rPr>
              <a:t>Merci de votre attention !</a:t>
            </a:r>
            <a:endParaRPr lang="en-US" altLang="fr-FR" sz="5120" i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4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749466" y="1029512"/>
            <a:ext cx="7505865" cy="8905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50810" tIns="50810" rIns="50810" bIns="50810" anchor="ctr">
            <a:spAutoFit/>
          </a:bodyPr>
          <a:lstStyle>
            <a:lvl1pPr defTabSz="449263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defTabSz="449263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defTabSz="449263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defTabSz="449263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defTabSz="449263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eaLnBrk="1">
              <a:defRPr/>
            </a:pPr>
            <a:r>
              <a:rPr lang="fr-FR" altLang="fr-FR" sz="5120" i="1" dirty="0">
                <a:latin typeface="Trebuchet MS" panose="020B0603020202020204" pitchFamily="34" charset="0"/>
                <a:ea typeface="Gill Sans" charset="0"/>
                <a:cs typeface="Gill Sans" charset="0"/>
                <a:sym typeface="Gill Sans" charset="0"/>
              </a:rPr>
              <a:t>Et  pour l’agriculture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797" y="2549179"/>
            <a:ext cx="9006430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Trebuchet MS" panose="020B0603020202020204" pitchFamily="34" charset="0"/>
              </a:rPr>
              <a:t>Agroécologie sans pétrole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0122280" y="9237609"/>
            <a:ext cx="2882520" cy="35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BE" altLang="fr-FR" sz="1707" dirty="0">
                <a:solidFill>
                  <a:schemeClr val="bg1"/>
                </a:solidFill>
                <a:latin typeface="+mn-lt"/>
                <a:cs typeface="Arial" pitchFamily="34" charset="0"/>
              </a:rPr>
              <a:t>Source : Nicolas </a:t>
            </a:r>
            <a:r>
              <a:rPr lang="fr-BE" altLang="fr-FR" sz="1707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Vereecken</a:t>
            </a:r>
            <a:endParaRPr lang="fr-FR" altLang="fr-FR" sz="1707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4428E-E38F-4F49-BE43-B6AD914C6545}"/>
              </a:ext>
            </a:extLst>
          </p:cNvPr>
          <p:cNvSpPr txBox="1"/>
          <p:nvPr/>
        </p:nvSpPr>
        <p:spPr>
          <a:xfrm>
            <a:off x="877796" y="3133919"/>
            <a:ext cx="9006431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Trebuchet MS" panose="020B0603020202020204" pitchFamily="34" charset="0"/>
              </a:rPr>
              <a:t>Fixer du carbone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6DFCA2-E498-4DEC-821E-397D082FE3E3}"/>
              </a:ext>
            </a:extLst>
          </p:cNvPr>
          <p:cNvSpPr txBox="1"/>
          <p:nvPr/>
        </p:nvSpPr>
        <p:spPr>
          <a:xfrm>
            <a:off x="877791" y="3710453"/>
            <a:ext cx="9006437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Trebuchet MS" panose="020B0603020202020204" pitchFamily="34" charset="0"/>
              </a:rPr>
              <a:t>Nourrir x milliards d’humains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032BEA-C912-4864-AF3F-47B5424AC654}"/>
              </a:ext>
            </a:extLst>
          </p:cNvPr>
          <p:cNvSpPr txBox="1"/>
          <p:nvPr/>
        </p:nvSpPr>
        <p:spPr>
          <a:xfrm>
            <a:off x="877792" y="4295193"/>
            <a:ext cx="9006437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Trebuchet MS" panose="020B0603020202020204" pitchFamily="34" charset="0"/>
              </a:rPr>
              <a:t>Sur des combinaisons inédites sol/climat/plante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16C4C-961D-4D50-A951-F37B5404C897}"/>
              </a:ext>
            </a:extLst>
          </p:cNvPr>
          <p:cNvSpPr txBox="1"/>
          <p:nvPr/>
        </p:nvSpPr>
        <p:spPr>
          <a:xfrm>
            <a:off x="877792" y="4879968"/>
            <a:ext cx="9006437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Trebuchet MS" panose="020B0603020202020204" pitchFamily="34" charset="0"/>
              </a:rPr>
              <a:t>Des arbres, des arbres ! (mais lesquels ?)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71703D-EBB2-4061-8D54-7DDFCFD4FF75}"/>
              </a:ext>
            </a:extLst>
          </p:cNvPr>
          <p:cNvSpPr txBox="1"/>
          <p:nvPr/>
        </p:nvSpPr>
        <p:spPr>
          <a:xfrm>
            <a:off x="620322" y="8371523"/>
            <a:ext cx="12050649" cy="7051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982" dirty="0">
                <a:latin typeface="Trebuchet MS" panose="020B0603020202020204" pitchFamily="34" charset="0"/>
              </a:rPr>
              <a:t>L’entraide entre humains et avec les autres espèces</a:t>
            </a:r>
          </a:p>
        </p:txBody>
      </p:sp>
    </p:spTree>
    <p:extLst>
      <p:ext uri="{BB962C8B-B14F-4D97-AF65-F5344CB8AC3E}">
        <p14:creationId xmlns:p14="http://schemas.microsoft.com/office/powerpoint/2010/main" val="13620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Picture 6"/>
          <p:cNvPicPr/>
          <p:nvPr/>
        </p:nvPicPr>
        <p:blipFill>
          <a:blip r:embed="rId2"/>
          <a:stretch/>
        </p:blipFill>
        <p:spPr>
          <a:xfrm>
            <a:off x="1843200" y="-448512"/>
            <a:ext cx="13055488" cy="9770496"/>
          </a:xfrm>
          <a:prstGeom prst="rect">
            <a:avLst/>
          </a:prstGeom>
          <a:ln>
            <a:noFill/>
          </a:ln>
        </p:spPr>
      </p:pic>
      <p:sp>
        <p:nvSpPr>
          <p:cNvPr id="588" name="CustomShape 1"/>
          <p:cNvSpPr/>
          <p:nvPr/>
        </p:nvSpPr>
        <p:spPr>
          <a:xfrm>
            <a:off x="342016" y="5081600"/>
            <a:ext cx="6876160" cy="21483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4000" rIns="128000" bIns="64000"/>
          <a:lstStyle/>
          <a:p>
            <a:pPr marL="487928" indent="-486904">
              <a:lnSpc>
                <a:spcPct val="90000"/>
              </a:lnSpc>
              <a:buClr>
                <a:srgbClr val="FFFFFF"/>
              </a:buClr>
              <a:buFont typeface="Arial"/>
              <a:buChar char="-"/>
            </a:pPr>
            <a:r>
              <a:rPr lang="en-US" sz="3413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Contiennent</a:t>
            </a:r>
            <a:endParaRPr lang="en-US" sz="256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7928" indent="-486904">
              <a:lnSpc>
                <a:spcPct val="90000"/>
              </a:lnSpc>
              <a:buClr>
                <a:srgbClr val="FFFFFF"/>
              </a:buClr>
              <a:buFont typeface="Arial"/>
              <a:buChar char="-"/>
            </a:pPr>
            <a:r>
              <a:rPr lang="en-US" sz="3413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Protègent</a:t>
            </a:r>
            <a:endParaRPr lang="en-US" sz="256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7928" indent="-486904">
              <a:lnSpc>
                <a:spcPct val="90000"/>
              </a:lnSpc>
              <a:buClr>
                <a:srgbClr val="FFFFFF"/>
              </a:buClr>
              <a:buFont typeface="Arial"/>
              <a:buChar char="-"/>
            </a:pPr>
            <a:r>
              <a:rPr lang="en-US" sz="3413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Filtrent</a:t>
            </a:r>
            <a:r>
              <a:rPr lang="en-US" sz="341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les entrées et les sorties</a:t>
            </a:r>
            <a:endParaRPr lang="en-US" sz="256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487928" indent="-486904">
              <a:lnSpc>
                <a:spcPct val="90000"/>
              </a:lnSpc>
              <a:buClr>
                <a:srgbClr val="FFFFFF"/>
              </a:buClr>
              <a:buFont typeface="Arial"/>
              <a:buChar char="-"/>
            </a:pPr>
            <a:r>
              <a:rPr lang="en-US" sz="3413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Garantissent</a:t>
            </a:r>
            <a:r>
              <a:rPr lang="en-US" sz="3413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en-US" sz="3413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l’identité</a:t>
            </a:r>
            <a:endParaRPr lang="en-US" sz="256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256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0" name="CustomShape 3"/>
          <p:cNvSpPr/>
          <p:nvPr/>
        </p:nvSpPr>
        <p:spPr>
          <a:xfrm>
            <a:off x="4218880" y="7966208"/>
            <a:ext cx="8643072" cy="13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8000" tIns="64000" rIns="128000" bIns="64000"/>
          <a:lstStyle/>
          <a:p>
            <a:pPr algn="ctr">
              <a:lnSpc>
                <a:spcPct val="100000"/>
              </a:lnSpc>
            </a:pP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Des </a:t>
            </a:r>
            <a:r>
              <a:rPr lang="en-US" sz="3982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processus</a:t>
            </a: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</a:t>
            </a:r>
            <a:r>
              <a:rPr lang="en-US" sz="3982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collaboratifs</a:t>
            </a: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pour </a:t>
            </a:r>
            <a:endParaRPr lang="en-US" sz="256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982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créer</a:t>
            </a: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de la </a:t>
            </a:r>
            <a:r>
              <a:rPr lang="en-US" sz="3982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confiance</a:t>
            </a:r>
            <a:endParaRPr lang="en-US" sz="256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1" name="CustomShape 4"/>
          <p:cNvSpPr/>
          <p:nvPr/>
        </p:nvSpPr>
        <p:spPr>
          <a:xfrm>
            <a:off x="93696" y="4065280"/>
            <a:ext cx="4284416" cy="73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8000" tIns="64000" rIns="128000" bIns="64000"/>
          <a:lstStyle/>
          <a:p>
            <a:pPr algn="ctr">
              <a:lnSpc>
                <a:spcPct val="100000"/>
              </a:lnSpc>
            </a:pPr>
            <a:r>
              <a:rPr lang="en-US" sz="3982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Les membranes</a:t>
            </a:r>
            <a:endParaRPr lang="en-US" sz="2560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775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1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8CD3C-0F41-4817-B4D7-56C085ACC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69169" y="1633232"/>
            <a:ext cx="9768863" cy="6502400"/>
          </a:xfrm>
          <a:prstGeom prst="rect">
            <a:avLst/>
          </a:prstGeom>
        </p:spPr>
      </p:pic>
      <p:sp>
        <p:nvSpPr>
          <p:cNvPr id="365572" name="Rectangle 4">
            <a:extLst>
              <a:ext uri="{FF2B5EF4-FFF2-40B4-BE49-F238E27FC236}">
                <a16:creationId xmlns:a16="http://schemas.microsoft.com/office/drawing/2014/main" id="{86E5855C-B66E-4069-A0B6-2A66FF163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17" y="7437084"/>
            <a:ext cx="8089617" cy="174074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law</a:t>
            </a:r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of the jungle: </a:t>
            </a:r>
            <a:b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predation</a:t>
            </a:r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&amp; </a:t>
            </a: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competition</a:t>
            </a:r>
            <a:endParaRPr lang="en-US" altLang="en-US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6"/>
          <p:cNvPicPr/>
          <p:nvPr/>
        </p:nvPicPr>
        <p:blipFill>
          <a:blip r:embed="rId2"/>
          <a:stretch/>
        </p:blipFill>
        <p:spPr>
          <a:xfrm>
            <a:off x="0" y="0"/>
            <a:ext cx="13005824" cy="9765888"/>
          </a:xfrm>
          <a:prstGeom prst="rect">
            <a:avLst/>
          </a:prstGeom>
          <a:ln>
            <a:noFill/>
          </a:ln>
        </p:spPr>
      </p:pic>
      <p:sp>
        <p:nvSpPr>
          <p:cNvPr id="505" name="CustomShape 1"/>
          <p:cNvSpPr/>
          <p:nvPr/>
        </p:nvSpPr>
        <p:spPr>
          <a:xfrm>
            <a:off x="6952343" y="8646434"/>
            <a:ext cx="5551209" cy="75542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000" tIns="64000" rIns="128000" bIns="64000"/>
          <a:lstStyle/>
          <a:p>
            <a:pPr algn="ctr">
              <a:lnSpc>
                <a:spcPct val="100000"/>
              </a:lnSpc>
            </a:pPr>
            <a:r>
              <a:rPr lang="en-US" sz="3982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Lichens lead the way</a:t>
            </a:r>
            <a:endParaRPr lang="en-US" sz="3982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44797" y="404205"/>
            <a:ext cx="7438059" cy="119229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txBody>
          <a:bodyPr anchor="ctr"/>
          <a:lstStyle/>
          <a:p>
            <a:pPr algn="ctr"/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mother</a:t>
            </a:r>
            <a:r>
              <a:rPr lang="fr-BE" altLang="en-US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of </a:t>
            </a:r>
            <a:r>
              <a:rPr lang="fr-BE" altLang="en-US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symbiosis</a:t>
            </a:r>
            <a:endParaRPr lang="fr-FR" altLang="en-US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" y="0"/>
            <a:ext cx="12984542" cy="975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555" y="4533437"/>
            <a:ext cx="5478117" cy="52186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F457A233-D933-43BF-9087-0ED4961AE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79" y="8209025"/>
            <a:ext cx="5478117" cy="88024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Nitrogen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fixation</a:t>
            </a:r>
          </a:p>
        </p:txBody>
      </p:sp>
    </p:spTree>
    <p:extLst>
      <p:ext uri="{BB962C8B-B14F-4D97-AF65-F5344CB8AC3E}">
        <p14:creationId xmlns:p14="http://schemas.microsoft.com/office/powerpoint/2010/main" val="30435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Cattle_Ankole">
            <a:extLst>
              <a:ext uri="{FF2B5EF4-FFF2-40B4-BE49-F238E27FC236}">
                <a16:creationId xmlns:a16="http://schemas.microsoft.com/office/drawing/2014/main" id="{7A115861-D22B-4A09-A055-0FD96652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>
            <a:extLst>
              <a:ext uri="{FF2B5EF4-FFF2-40B4-BE49-F238E27FC236}">
                <a16:creationId xmlns:a16="http://schemas.microsoft.com/office/drawing/2014/main" id="{E11149ED-4108-44D9-8CA6-FAEDF6BC9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050" y="781191"/>
            <a:ext cx="6944700" cy="92117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Symbiosis</a:t>
            </a: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 &amp; </a:t>
            </a:r>
            <a:r>
              <a:rPr lang="fr-BE" altLang="fr-FR" sz="512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breeding</a:t>
            </a:r>
            <a:endParaRPr lang="en-US" altLang="fr-FR" sz="512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E28FF79-F1BA-4E7F-8807-E31BA3C8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516" y="8368682"/>
            <a:ext cx="7333592" cy="88024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Digestion &amp; ruminants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authier\Pictures\Photos Famille\2015-09\Sélection\DSCF6768_cropped_lowdef.jpg">
            <a:extLst>
              <a:ext uri="{FF2B5EF4-FFF2-40B4-BE49-F238E27FC236}">
                <a16:creationId xmlns:a16="http://schemas.microsoft.com/office/drawing/2014/main" id="{7926C97B-013E-4EB2-A572-FB1EAA29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8366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48265BFC-DC94-4B29-8040-978AD3B61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770" y="8545977"/>
            <a:ext cx="3903397" cy="880241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5120" i="1" dirty="0">
                <a:solidFill>
                  <a:schemeClr val="bg1"/>
                </a:solidFill>
                <a:latin typeface="Trebuchet MS" panose="020B0603020202020204" pitchFamily="34" charset="0"/>
              </a:rPr>
              <a:t>Pollination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/>
          <p:nvPr/>
        </p:nvPicPr>
        <p:blipFill>
          <a:blip r:embed="rId3"/>
          <a:stretch/>
        </p:blipFill>
        <p:spPr>
          <a:xfrm>
            <a:off x="0" y="0"/>
            <a:ext cx="13003776" cy="9784320"/>
          </a:xfrm>
          <a:prstGeom prst="rect">
            <a:avLst/>
          </a:prstGeom>
          <a:ln>
            <a:noFill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97133" y="8810168"/>
            <a:ext cx="7125765" cy="747216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8000" tIns="66560" rIns="128000" bIns="6656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3982" dirty="0">
                <a:solidFill>
                  <a:srgbClr val="FFFFFF"/>
                </a:solidFill>
                <a:latin typeface="Trebuchet MS" pitchFamily="34" charset="0"/>
              </a:rPr>
              <a:t>…</a:t>
            </a:r>
            <a:r>
              <a:rPr lang="fr-BE" altLang="fr-FR" sz="3982" dirty="0" err="1">
                <a:solidFill>
                  <a:srgbClr val="FFFFFF"/>
                </a:solidFill>
                <a:latin typeface="Trebuchet MS" pitchFamily="34" charset="0"/>
              </a:rPr>
              <a:t>without</a:t>
            </a:r>
            <a:r>
              <a:rPr lang="fr-BE" altLang="fr-FR" sz="3982" dirty="0">
                <a:solidFill>
                  <a:srgbClr val="FFFFFF"/>
                </a:solidFill>
                <a:latin typeface="Trebuchet MS" pitchFamily="34" charset="0"/>
              </a:rPr>
              <a:t> a </a:t>
            </a:r>
            <a:r>
              <a:rPr lang="fr-BE" altLang="fr-FR" sz="3982" dirty="0" err="1">
                <a:solidFill>
                  <a:srgbClr val="FFFFFF"/>
                </a:solidFill>
                <a:latin typeface="Trebuchet MS" pitchFamily="34" charset="0"/>
              </a:rPr>
              <a:t>Board</a:t>
            </a:r>
            <a:r>
              <a:rPr lang="fr-BE" altLang="fr-FR" sz="3982" dirty="0">
                <a:solidFill>
                  <a:srgbClr val="FFFFFF"/>
                </a:solidFill>
                <a:latin typeface="Trebuchet MS" pitchFamily="34" charset="0"/>
              </a:rPr>
              <a:t> of </a:t>
            </a:r>
            <a:r>
              <a:rPr lang="fr-BE" altLang="fr-FR" sz="3982" dirty="0" err="1">
                <a:solidFill>
                  <a:srgbClr val="FFFFFF"/>
                </a:solidFill>
                <a:latin typeface="Trebuchet MS" pitchFamily="34" charset="0"/>
              </a:rPr>
              <a:t>Directors</a:t>
            </a:r>
            <a:endParaRPr lang="fr-BE" altLang="fr-FR" sz="3982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7678056" y="427921"/>
            <a:ext cx="4929869" cy="988907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8000" tIns="66560" rIns="128000" bIns="66560" anchor="ctr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5120" i="1" dirty="0">
                <a:solidFill>
                  <a:srgbClr val="FFFFFF"/>
                </a:solidFill>
                <a:latin typeface="Trebuchet MS" pitchFamily="34" charset="0"/>
              </a:rPr>
              <a:t>Plants &amp; fungi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52999" y="8062845"/>
            <a:ext cx="12245756" cy="747216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8000" tIns="66560" rIns="128000" bIns="6656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altLang="fr-FR" sz="3982" dirty="0">
                <a:solidFill>
                  <a:srgbClr val="FFFFFF"/>
                </a:solidFill>
                <a:latin typeface="Trebuchet MS" pitchFamily="34" charset="0"/>
              </a:rPr>
              <a:t>Watch over the health of others to ensure their own</a:t>
            </a:r>
            <a:endParaRPr lang="fr-BE" altLang="fr-FR" sz="3982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22540" y="7344550"/>
            <a:ext cx="4955300" cy="747216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8000" tIns="66560" rIns="128000" bIns="6656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fr-FR" sz="3982" dirty="0" err="1">
                <a:solidFill>
                  <a:srgbClr val="FFFFFF"/>
                </a:solidFill>
                <a:latin typeface="Trebuchet MS" pitchFamily="34" charset="0"/>
              </a:rPr>
              <a:t>Trees</a:t>
            </a:r>
            <a:r>
              <a:rPr lang="fr-BE" altLang="fr-FR" sz="3982" dirty="0">
                <a:solidFill>
                  <a:srgbClr val="FFFFFF"/>
                </a:solidFill>
                <a:latin typeface="Trebuchet MS" pitchFamily="34" charset="0"/>
              </a:rPr>
              <a:t> &amp; </a:t>
            </a:r>
            <a:r>
              <a:rPr lang="fr-BE" altLang="fr-FR" sz="3982" dirty="0" err="1">
                <a:solidFill>
                  <a:srgbClr val="FFFFFF"/>
                </a:solidFill>
                <a:latin typeface="Trebuchet MS" pitchFamily="34" charset="0"/>
              </a:rPr>
              <a:t>mycorhizae</a:t>
            </a:r>
            <a:r>
              <a:rPr lang="fr-BE" altLang="fr-FR" sz="3982" dirty="0">
                <a:solidFill>
                  <a:srgbClr val="FFFFFF"/>
                </a:solidFill>
                <a:latin typeface="Trebuchet MS" pitchFamily="34" charset="0"/>
              </a:rPr>
              <a:t> </a:t>
            </a:r>
          </a:p>
        </p:txBody>
      </p:sp>
      <p:pic>
        <p:nvPicPr>
          <p:cNvPr id="10" name="Picture 6" descr="http://24.media.tumblr.com/tumblr_mbvqoqB6cE1rdqaoro1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06362"/>
            <a:ext cx="4398151" cy="538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:\Backup Gauthier 05_01_12\My Office\Greenloop\4 info &amp; documentation\pictures database\PictBiomimicry\MotherTreeIllustration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1" y="4351161"/>
            <a:ext cx="3847253" cy="25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8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7" grpId="0" animBg="1" autoUpdateAnimBg="0"/>
      <p:bldP spid="9" grpId="0" animBg="1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714</Words>
  <Application>Microsoft Office PowerPoint</Application>
  <PresentationFormat>Custom</PresentationFormat>
  <Paragraphs>132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Gill Sans</vt:lpstr>
      <vt:lpstr>Helvetica</vt:lpstr>
      <vt:lpstr>Helvetica Light</vt:lpstr>
      <vt:lpstr>Impact</vt:lpstr>
      <vt:lpstr>Lucida Grande</vt:lpstr>
      <vt:lpstr>Monotype Corsiva</vt:lpstr>
      <vt:lpstr>Times New Roman</vt:lpstr>
      <vt:lpstr>Trebuchet MS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Enhanced reciprocity</vt:lpstr>
      <vt:lpstr>Three necessary ingredients for mutual aid in a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 when it will heat up !</vt:lpstr>
      <vt:lpstr>Which possible shift without mutual aid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gauthier</dc:creator>
  <cp:lastModifiedBy>gauthier</cp:lastModifiedBy>
  <cp:revision>66</cp:revision>
  <dcterms:modified xsi:type="dcterms:W3CDTF">2020-02-11T11:21:21Z</dcterms:modified>
</cp:coreProperties>
</file>